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17"/>
  </p:notesMasterIdLst>
  <p:sldIdLst>
    <p:sldId id="314" r:id="rId2"/>
    <p:sldId id="295" r:id="rId3"/>
    <p:sldId id="301" r:id="rId4"/>
    <p:sldId id="257" r:id="rId5"/>
    <p:sldId id="317" r:id="rId6"/>
    <p:sldId id="316" r:id="rId7"/>
    <p:sldId id="260" r:id="rId8"/>
    <p:sldId id="319" r:id="rId9"/>
    <p:sldId id="318" r:id="rId10"/>
    <p:sldId id="282" r:id="rId11"/>
    <p:sldId id="320" r:id="rId12"/>
    <p:sldId id="321" r:id="rId13"/>
    <p:sldId id="290" r:id="rId14"/>
    <p:sldId id="323" r:id="rId15"/>
    <p:sldId id="300"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82F"/>
    <a:srgbClr val="0000FF"/>
    <a:srgbClr val="FF3300"/>
    <a:srgbClr val="0066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p:cViewPr varScale="1">
        <p:scale>
          <a:sx n="63" d="100"/>
          <a:sy n="63" d="100"/>
        </p:scale>
        <p:origin x="1404"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FE74E7-22C3-4D9B-B5E2-82C7202112A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D58FDAE0-97DF-4B2A-B3F5-EE5DBF4CB8E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D887A2D-D8F9-4A09-A40C-94023D74A5D4}" type="datetimeFigureOut">
              <a:rPr lang="en-US"/>
              <a:pPr>
                <a:defRPr/>
              </a:pPr>
              <a:t>12/2/2022</a:t>
            </a:fld>
            <a:endParaRPr lang="en-US"/>
          </a:p>
        </p:txBody>
      </p:sp>
      <p:sp>
        <p:nvSpPr>
          <p:cNvPr id="4" name="Slide Image Placeholder 3">
            <a:extLst>
              <a:ext uri="{FF2B5EF4-FFF2-40B4-BE49-F238E27FC236}">
                <a16:creationId xmlns:a16="http://schemas.microsoft.com/office/drawing/2014/main" id="{1810214D-D94E-438C-89DA-52B006422F5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46E12411-6B7E-4C3F-9E5E-BAC58830CBD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6F07365-DD06-405B-8CF2-D1255A518E0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0A671C16-6C8F-4BD4-AB97-5C6B4BBEC19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61FDE30-F95F-4EC6-8AD1-7401DE71298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172F832-8E51-4D87-B8DE-D4694979F83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1B54EFA-24CF-48B5-974F-D493DB2A25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8D3AFEA-B393-4AB0-9EA3-CAE114FFFC68}"/>
              </a:ext>
            </a:extLst>
          </p:cNvPr>
          <p:cNvSpPr>
            <a:spLocks noGrp="1"/>
          </p:cNvSpPr>
          <p:nvPr>
            <p:ph type="sldNum" sz="quarter" idx="12"/>
          </p:nvPr>
        </p:nvSpPr>
        <p:spPr/>
        <p:txBody>
          <a:bodyPr/>
          <a:lstStyle>
            <a:lvl1pPr>
              <a:defRPr/>
            </a:lvl1pPr>
          </a:lstStyle>
          <a:p>
            <a:fld id="{C3A2F085-AF49-4D5F-B179-2BB397B75C50}" type="slidenum">
              <a:rPr lang="en-US" altLang="en-US"/>
              <a:pPr/>
              <a:t>‹#›</a:t>
            </a:fld>
            <a:endParaRPr lang="en-US" altLang="en-US"/>
          </a:p>
        </p:txBody>
      </p:sp>
    </p:spTree>
    <p:extLst>
      <p:ext uri="{BB962C8B-B14F-4D97-AF65-F5344CB8AC3E}">
        <p14:creationId xmlns:p14="http://schemas.microsoft.com/office/powerpoint/2010/main" val="4111391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633A7F-73D2-477B-84E9-067D02BF226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6CDEAC9C-F57E-43CA-9B6E-1915185878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C9DAD51-E879-4E37-8560-5BD3E22CC487}"/>
              </a:ext>
            </a:extLst>
          </p:cNvPr>
          <p:cNvSpPr>
            <a:spLocks noGrp="1"/>
          </p:cNvSpPr>
          <p:nvPr>
            <p:ph type="sldNum" sz="quarter" idx="12"/>
          </p:nvPr>
        </p:nvSpPr>
        <p:spPr/>
        <p:txBody>
          <a:bodyPr/>
          <a:lstStyle>
            <a:lvl1pPr>
              <a:defRPr/>
            </a:lvl1pPr>
          </a:lstStyle>
          <a:p>
            <a:fld id="{B4812A65-C47F-4097-B170-0AA5B39560BC}" type="slidenum">
              <a:rPr lang="en-US" altLang="en-US"/>
              <a:pPr/>
              <a:t>‹#›</a:t>
            </a:fld>
            <a:endParaRPr lang="en-US" altLang="en-US"/>
          </a:p>
        </p:txBody>
      </p:sp>
    </p:spTree>
    <p:extLst>
      <p:ext uri="{BB962C8B-B14F-4D97-AF65-F5344CB8AC3E}">
        <p14:creationId xmlns:p14="http://schemas.microsoft.com/office/powerpoint/2010/main" val="795729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35FD46-5BC6-48F3-BF92-96EC7A1037C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1FDC080-1A67-4767-A851-24F9C1314C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5E3846C-4CA3-4FAB-8BE8-2262FB979BB6}"/>
              </a:ext>
            </a:extLst>
          </p:cNvPr>
          <p:cNvSpPr>
            <a:spLocks noGrp="1"/>
          </p:cNvSpPr>
          <p:nvPr>
            <p:ph type="sldNum" sz="quarter" idx="12"/>
          </p:nvPr>
        </p:nvSpPr>
        <p:spPr/>
        <p:txBody>
          <a:bodyPr/>
          <a:lstStyle>
            <a:lvl1pPr>
              <a:defRPr/>
            </a:lvl1pPr>
          </a:lstStyle>
          <a:p>
            <a:fld id="{B7EFF22B-2A85-4084-9E14-EBF76CB098D5}" type="slidenum">
              <a:rPr lang="en-US" altLang="en-US"/>
              <a:pPr/>
              <a:t>‹#›</a:t>
            </a:fld>
            <a:endParaRPr lang="en-US" altLang="en-US"/>
          </a:p>
        </p:txBody>
      </p:sp>
    </p:spTree>
    <p:extLst>
      <p:ext uri="{BB962C8B-B14F-4D97-AF65-F5344CB8AC3E}">
        <p14:creationId xmlns:p14="http://schemas.microsoft.com/office/powerpoint/2010/main" val="4244883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ED5AA-A71D-40F7-9779-30F56791CBA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40B02F6-136D-460E-BBA6-0402FA1C87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3860E8-603E-4A11-9657-8FC0E5C70BBD}"/>
              </a:ext>
            </a:extLst>
          </p:cNvPr>
          <p:cNvSpPr>
            <a:spLocks noGrp="1"/>
          </p:cNvSpPr>
          <p:nvPr>
            <p:ph type="sldNum" sz="quarter" idx="12"/>
          </p:nvPr>
        </p:nvSpPr>
        <p:spPr/>
        <p:txBody>
          <a:bodyPr/>
          <a:lstStyle>
            <a:lvl1pPr>
              <a:defRPr/>
            </a:lvl1pPr>
          </a:lstStyle>
          <a:p>
            <a:fld id="{2E4EA930-8C24-4205-A472-158A2E1A6F08}" type="slidenum">
              <a:rPr lang="en-US" altLang="en-US"/>
              <a:pPr/>
              <a:t>‹#›</a:t>
            </a:fld>
            <a:endParaRPr lang="en-US" altLang="en-US"/>
          </a:p>
        </p:txBody>
      </p:sp>
    </p:spTree>
    <p:extLst>
      <p:ext uri="{BB962C8B-B14F-4D97-AF65-F5344CB8AC3E}">
        <p14:creationId xmlns:p14="http://schemas.microsoft.com/office/powerpoint/2010/main" val="3964675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8FAC04-F504-42E5-8194-49427B89812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FB5772C-21E6-4BC9-B277-FEEBC467AE9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81AAA65-D61E-4407-A1DC-7220BFD9A56D}"/>
              </a:ext>
            </a:extLst>
          </p:cNvPr>
          <p:cNvSpPr>
            <a:spLocks noGrp="1"/>
          </p:cNvSpPr>
          <p:nvPr>
            <p:ph type="sldNum" sz="quarter" idx="12"/>
          </p:nvPr>
        </p:nvSpPr>
        <p:spPr/>
        <p:txBody>
          <a:bodyPr/>
          <a:lstStyle>
            <a:lvl1pPr>
              <a:defRPr/>
            </a:lvl1pPr>
          </a:lstStyle>
          <a:p>
            <a:fld id="{64E6E92D-A154-442F-B6E0-07FF070C54A3}" type="slidenum">
              <a:rPr lang="en-US" altLang="en-US"/>
              <a:pPr/>
              <a:t>‹#›</a:t>
            </a:fld>
            <a:endParaRPr lang="en-US" altLang="en-US"/>
          </a:p>
        </p:txBody>
      </p:sp>
    </p:spTree>
    <p:extLst>
      <p:ext uri="{BB962C8B-B14F-4D97-AF65-F5344CB8AC3E}">
        <p14:creationId xmlns:p14="http://schemas.microsoft.com/office/powerpoint/2010/main" val="2207032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F991091-3A2A-4601-A570-F804ACC2F882}"/>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66B78E6-6C1A-4DDA-85C4-E84D72AA949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4D98AD7-9C37-4530-B24D-68744C3275E5}"/>
              </a:ext>
            </a:extLst>
          </p:cNvPr>
          <p:cNvSpPr>
            <a:spLocks noGrp="1"/>
          </p:cNvSpPr>
          <p:nvPr>
            <p:ph type="sldNum" sz="quarter" idx="12"/>
          </p:nvPr>
        </p:nvSpPr>
        <p:spPr/>
        <p:txBody>
          <a:bodyPr/>
          <a:lstStyle>
            <a:lvl1pPr>
              <a:defRPr/>
            </a:lvl1pPr>
          </a:lstStyle>
          <a:p>
            <a:fld id="{5F3AFEB9-3898-4AEC-BB7D-0BEF89759CB9}" type="slidenum">
              <a:rPr lang="en-US" altLang="en-US"/>
              <a:pPr/>
              <a:t>‹#›</a:t>
            </a:fld>
            <a:endParaRPr lang="en-US" altLang="en-US"/>
          </a:p>
        </p:txBody>
      </p:sp>
    </p:spTree>
    <p:extLst>
      <p:ext uri="{BB962C8B-B14F-4D97-AF65-F5344CB8AC3E}">
        <p14:creationId xmlns:p14="http://schemas.microsoft.com/office/powerpoint/2010/main" val="358454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3355677-BD62-451C-982E-F9526413884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8F3049F4-41E3-4E2C-97A0-56FC6F9FECD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71BBBBF-9535-49F6-874B-384F4DB995CB}"/>
              </a:ext>
            </a:extLst>
          </p:cNvPr>
          <p:cNvSpPr>
            <a:spLocks noGrp="1"/>
          </p:cNvSpPr>
          <p:nvPr>
            <p:ph type="sldNum" sz="quarter" idx="12"/>
          </p:nvPr>
        </p:nvSpPr>
        <p:spPr/>
        <p:txBody>
          <a:bodyPr/>
          <a:lstStyle>
            <a:lvl1pPr>
              <a:defRPr/>
            </a:lvl1pPr>
          </a:lstStyle>
          <a:p>
            <a:fld id="{A7A970E0-A08F-4B2B-85C9-264521B53B72}" type="slidenum">
              <a:rPr lang="en-US" altLang="en-US"/>
              <a:pPr/>
              <a:t>‹#›</a:t>
            </a:fld>
            <a:endParaRPr lang="en-US" altLang="en-US"/>
          </a:p>
        </p:txBody>
      </p:sp>
    </p:spTree>
    <p:extLst>
      <p:ext uri="{BB962C8B-B14F-4D97-AF65-F5344CB8AC3E}">
        <p14:creationId xmlns:p14="http://schemas.microsoft.com/office/powerpoint/2010/main" val="1238380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44E8DAA-7711-4F2F-A865-098C11AC88A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DA8D506C-1CC7-40E9-AEC0-797C7FF57C9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108FAD2-CE75-48D1-A546-959DF47B7472}"/>
              </a:ext>
            </a:extLst>
          </p:cNvPr>
          <p:cNvSpPr>
            <a:spLocks noGrp="1"/>
          </p:cNvSpPr>
          <p:nvPr>
            <p:ph type="sldNum" sz="quarter" idx="12"/>
          </p:nvPr>
        </p:nvSpPr>
        <p:spPr/>
        <p:txBody>
          <a:bodyPr/>
          <a:lstStyle>
            <a:lvl1pPr>
              <a:defRPr/>
            </a:lvl1pPr>
          </a:lstStyle>
          <a:p>
            <a:fld id="{5F5C6B3E-BE74-4C36-8AED-0326080860B3}" type="slidenum">
              <a:rPr lang="en-US" altLang="en-US"/>
              <a:pPr/>
              <a:t>‹#›</a:t>
            </a:fld>
            <a:endParaRPr lang="en-US" altLang="en-US"/>
          </a:p>
        </p:txBody>
      </p:sp>
    </p:spTree>
    <p:extLst>
      <p:ext uri="{BB962C8B-B14F-4D97-AF65-F5344CB8AC3E}">
        <p14:creationId xmlns:p14="http://schemas.microsoft.com/office/powerpoint/2010/main" val="3713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A6B4B3E-396F-4848-B4DB-8459ABB8842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D22BC1F5-2F87-45A1-AFAB-CFDEB6B9FF8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7609D57-6EC4-47E3-96E7-B69ED9776CF2}"/>
              </a:ext>
            </a:extLst>
          </p:cNvPr>
          <p:cNvSpPr>
            <a:spLocks noGrp="1"/>
          </p:cNvSpPr>
          <p:nvPr>
            <p:ph type="sldNum" sz="quarter" idx="12"/>
          </p:nvPr>
        </p:nvSpPr>
        <p:spPr/>
        <p:txBody>
          <a:bodyPr/>
          <a:lstStyle>
            <a:lvl1pPr>
              <a:defRPr/>
            </a:lvl1pPr>
          </a:lstStyle>
          <a:p>
            <a:fld id="{199E1D56-8978-4AEE-9F22-B8FEEAFBA079}" type="slidenum">
              <a:rPr lang="en-US" altLang="en-US"/>
              <a:pPr/>
              <a:t>‹#›</a:t>
            </a:fld>
            <a:endParaRPr lang="en-US" altLang="en-US"/>
          </a:p>
        </p:txBody>
      </p:sp>
    </p:spTree>
    <p:extLst>
      <p:ext uri="{BB962C8B-B14F-4D97-AF65-F5344CB8AC3E}">
        <p14:creationId xmlns:p14="http://schemas.microsoft.com/office/powerpoint/2010/main" val="300240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59A93A8A-AF38-434F-B544-ECDB3D07C54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3CE9A476-F3FD-4C6A-9C30-1FE2D614040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544642F-27C6-4B98-8FBE-CB3AB512F0F1}"/>
              </a:ext>
            </a:extLst>
          </p:cNvPr>
          <p:cNvSpPr>
            <a:spLocks noGrp="1"/>
          </p:cNvSpPr>
          <p:nvPr>
            <p:ph type="sldNum" sz="quarter" idx="12"/>
          </p:nvPr>
        </p:nvSpPr>
        <p:spPr/>
        <p:txBody>
          <a:bodyPr/>
          <a:lstStyle>
            <a:lvl1pPr>
              <a:defRPr/>
            </a:lvl1pPr>
          </a:lstStyle>
          <a:p>
            <a:fld id="{AB929CC0-5176-40EC-82CB-AA10F2269B94}" type="slidenum">
              <a:rPr lang="en-US" altLang="en-US"/>
              <a:pPr/>
              <a:t>‹#›</a:t>
            </a:fld>
            <a:endParaRPr lang="en-US" altLang="en-US"/>
          </a:p>
        </p:txBody>
      </p:sp>
    </p:spTree>
    <p:extLst>
      <p:ext uri="{BB962C8B-B14F-4D97-AF65-F5344CB8AC3E}">
        <p14:creationId xmlns:p14="http://schemas.microsoft.com/office/powerpoint/2010/main" val="4170603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EBD8677-46E2-4101-BCC9-BF10AF91AB7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E8299D7F-1B9F-4A3B-A8A6-D44446D0B39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13DE9A1-A946-42F6-B519-5FDE4965B830}"/>
              </a:ext>
            </a:extLst>
          </p:cNvPr>
          <p:cNvSpPr>
            <a:spLocks noGrp="1"/>
          </p:cNvSpPr>
          <p:nvPr>
            <p:ph type="sldNum" sz="quarter" idx="12"/>
          </p:nvPr>
        </p:nvSpPr>
        <p:spPr/>
        <p:txBody>
          <a:bodyPr/>
          <a:lstStyle>
            <a:lvl1pPr>
              <a:defRPr/>
            </a:lvl1pPr>
          </a:lstStyle>
          <a:p>
            <a:fld id="{3D3D2231-0F95-4744-A3AF-3B849DAC95C0}" type="slidenum">
              <a:rPr lang="en-US" altLang="en-US"/>
              <a:pPr/>
              <a:t>‹#›</a:t>
            </a:fld>
            <a:endParaRPr lang="en-US" altLang="en-US"/>
          </a:p>
        </p:txBody>
      </p:sp>
    </p:spTree>
    <p:extLst>
      <p:ext uri="{BB962C8B-B14F-4D97-AF65-F5344CB8AC3E}">
        <p14:creationId xmlns:p14="http://schemas.microsoft.com/office/powerpoint/2010/main" val="4165198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155E390-F96B-4286-BFBD-9A6CA2F6678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23F61448-298F-4E2D-8E06-9C7F1CF44D6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FC49080-4E19-4AC3-ADC8-00F0BE3E6D2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Black" pitchFamily="34" charset="0"/>
              </a:defRPr>
            </a:lvl1pPr>
          </a:lstStyle>
          <a:p>
            <a:pPr>
              <a:defRPr/>
            </a:pPr>
            <a:endParaRPr lang="en-US"/>
          </a:p>
        </p:txBody>
      </p:sp>
      <p:sp>
        <p:nvSpPr>
          <p:cNvPr id="5" name="Footer Placeholder 4">
            <a:extLst>
              <a:ext uri="{FF2B5EF4-FFF2-40B4-BE49-F238E27FC236}">
                <a16:creationId xmlns:a16="http://schemas.microsoft.com/office/drawing/2014/main" id="{A43E336A-8768-45E0-A5E2-FD77995D2DC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Black"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5CD75DFF-E4BC-41B7-8DF6-0D2D1C9438F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Black" panose="020B0A04020102020204" pitchFamily="34" charset="0"/>
              </a:defRPr>
            </a:lvl1pPr>
          </a:lstStyle>
          <a:p>
            <a:fld id="{AB04430C-9B6A-4F39-9938-C0D2A9B2824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kids-iq-tests.com/famous-people.html"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CC9AE184-AAA0-4781-87FD-0BD9506C6837}"/>
              </a:ext>
            </a:extLst>
          </p:cNvPr>
          <p:cNvSpPr>
            <a:spLocks noGrp="1"/>
          </p:cNvSpPr>
          <p:nvPr>
            <p:ph type="ctrTitle"/>
          </p:nvPr>
        </p:nvSpPr>
        <p:spPr>
          <a:xfrm>
            <a:off x="185738" y="1295400"/>
            <a:ext cx="7239000" cy="838200"/>
          </a:xfrm>
        </p:spPr>
        <p:txBody>
          <a:bodyPr/>
          <a:lstStyle/>
          <a:p>
            <a:pPr algn="l"/>
            <a:r>
              <a:rPr lang="en-US" altLang="en-US" sz="3200" b="1">
                <a:solidFill>
                  <a:srgbClr val="FF0000"/>
                </a:solidFill>
              </a:rPr>
              <a:t>1. Học phần di truyền học để làm gì?</a:t>
            </a:r>
          </a:p>
        </p:txBody>
      </p:sp>
      <p:sp>
        <p:nvSpPr>
          <p:cNvPr id="3075" name="Subtitle 2">
            <a:extLst>
              <a:ext uri="{FF2B5EF4-FFF2-40B4-BE49-F238E27FC236}">
                <a16:creationId xmlns:a16="http://schemas.microsoft.com/office/drawing/2014/main" id="{C16FE84B-2F3F-4889-898C-D6D3EBBF832B}"/>
              </a:ext>
            </a:extLst>
          </p:cNvPr>
          <p:cNvSpPr>
            <a:spLocks noGrp="1"/>
          </p:cNvSpPr>
          <p:nvPr>
            <p:ph type="subTitle" idx="1"/>
          </p:nvPr>
        </p:nvSpPr>
        <p:spPr>
          <a:xfrm>
            <a:off x="1143000" y="2133600"/>
            <a:ext cx="8001000" cy="3581400"/>
          </a:xfrm>
        </p:spPr>
        <p:txBody>
          <a:bodyPr/>
          <a:lstStyle/>
          <a:p>
            <a:pPr algn="l"/>
            <a:r>
              <a:rPr lang="en-US" altLang="en-US" sz="2400" b="1">
                <a:solidFill>
                  <a:schemeClr val="tx1"/>
                </a:solidFill>
              </a:rPr>
              <a:t>* Ứng dụng trong nông nghiệp:</a:t>
            </a:r>
          </a:p>
          <a:p>
            <a:pPr algn="l"/>
            <a:r>
              <a:rPr lang="en-US" altLang="en-US" sz="2400">
                <a:solidFill>
                  <a:schemeClr val="tx1"/>
                </a:solidFill>
              </a:rPr>
              <a:t>         </a:t>
            </a:r>
            <a:r>
              <a:rPr lang="en-US" altLang="en-US" sz="2400" i="1">
                <a:solidFill>
                  <a:schemeClr val="tx1"/>
                </a:solidFill>
              </a:rPr>
              <a:t>+ Trong chọn, tạo giống: </a:t>
            </a:r>
            <a:r>
              <a:rPr lang="en-US" altLang="en-US" sz="2400">
                <a:solidFill>
                  <a:schemeClr val="tx1"/>
                </a:solidFill>
              </a:rPr>
              <a:t>Lai, gây ĐB, công nghệ tế bào, công nghệ gen.</a:t>
            </a:r>
          </a:p>
          <a:p>
            <a:pPr algn="l"/>
            <a:r>
              <a:rPr lang="en-US" altLang="en-US" sz="2400">
                <a:solidFill>
                  <a:schemeClr val="tx1"/>
                </a:solidFill>
              </a:rPr>
              <a:t>         </a:t>
            </a:r>
            <a:r>
              <a:rPr lang="en-US" altLang="en-US" sz="2400" i="1">
                <a:solidFill>
                  <a:schemeClr val="tx1"/>
                </a:solidFill>
              </a:rPr>
              <a:t>+ Trong nhân giống.</a:t>
            </a:r>
          </a:p>
          <a:p>
            <a:pPr algn="l"/>
            <a:r>
              <a:rPr lang="en-US" altLang="en-US" sz="2400" b="1">
                <a:solidFill>
                  <a:schemeClr val="tx1"/>
                </a:solidFill>
              </a:rPr>
              <a:t>* Ứng dụng trong y học: </a:t>
            </a:r>
          </a:p>
          <a:p>
            <a:pPr algn="l"/>
            <a:r>
              <a:rPr lang="en-US" altLang="en-US" sz="2400" i="1">
                <a:solidFill>
                  <a:schemeClr val="tx1"/>
                </a:solidFill>
              </a:rPr>
              <a:t>        + Xác định nguyên nhân, cơ chế gây bệnh.</a:t>
            </a:r>
          </a:p>
          <a:p>
            <a:pPr algn="l"/>
            <a:r>
              <a:rPr lang="en-US" altLang="en-US" sz="2400">
                <a:solidFill>
                  <a:schemeClr val="tx1"/>
                </a:solidFill>
              </a:rPr>
              <a:t>        </a:t>
            </a:r>
            <a:r>
              <a:rPr lang="en-US" altLang="en-US" sz="2400" i="1">
                <a:solidFill>
                  <a:schemeClr val="tx1"/>
                </a:solidFill>
              </a:rPr>
              <a:t>+ Đề xuất các biện pháp phòng ngừa chữa trị.</a:t>
            </a:r>
          </a:p>
        </p:txBody>
      </p:sp>
      <p:sp>
        <p:nvSpPr>
          <p:cNvPr id="4" name="Rectangle 3">
            <a:extLst>
              <a:ext uri="{FF2B5EF4-FFF2-40B4-BE49-F238E27FC236}">
                <a16:creationId xmlns:a16="http://schemas.microsoft.com/office/drawing/2014/main" id="{06E0DE4A-2C33-4DCA-888C-48BA931F43A1}"/>
              </a:ext>
            </a:extLst>
          </p:cNvPr>
          <p:cNvSpPr/>
          <p:nvPr/>
        </p:nvSpPr>
        <p:spPr>
          <a:xfrm>
            <a:off x="2098335" y="228600"/>
            <a:ext cx="4756430"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54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 CÓ BIẾT?</a:t>
            </a:r>
          </a:p>
        </p:txBody>
      </p:sp>
      <p:sp>
        <p:nvSpPr>
          <p:cNvPr id="3077" name="Title 1">
            <a:extLst>
              <a:ext uri="{FF2B5EF4-FFF2-40B4-BE49-F238E27FC236}">
                <a16:creationId xmlns:a16="http://schemas.microsoft.com/office/drawing/2014/main" id="{621A9193-86E3-496E-9624-23D9DAF54F5D}"/>
              </a:ext>
            </a:extLst>
          </p:cNvPr>
          <p:cNvSpPr txBox="1">
            <a:spLocks/>
          </p:cNvSpPr>
          <p:nvPr/>
        </p:nvSpPr>
        <p:spPr bwMode="auto">
          <a:xfrm>
            <a:off x="152400" y="5511800"/>
            <a:ext cx="8991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a:r>
              <a:rPr lang="en-US" altLang="en-US" sz="3200" b="1">
                <a:solidFill>
                  <a:srgbClr val="FF0000"/>
                </a:solidFill>
                <a:latin typeface="Calibri" panose="020F0502020204030204" pitchFamily="34" charset="0"/>
              </a:rPr>
              <a:t>2. Mặt trái của những thành tựu di truyền học là gì?</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500"/>
                                        <p:tgtEl>
                                          <p:spTgt spid="3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xEl>
                                              <p:pRg st="3" end="3"/>
                                            </p:txEl>
                                          </p:spTgt>
                                        </p:tgtEl>
                                        <p:attrNameLst>
                                          <p:attrName>style.visibility</p:attrName>
                                        </p:attrNameLst>
                                      </p:cBhvr>
                                      <p:to>
                                        <p:strVal val="visible"/>
                                      </p:to>
                                    </p:set>
                                    <p:animEffect transition="in" filter="fade">
                                      <p:cBhvr>
                                        <p:cTn id="12" dur="500"/>
                                        <p:tgtEl>
                                          <p:spTgt spid="3075">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fade">
                                      <p:cBhvr>
                                        <p:cTn id="17" dur="500"/>
                                        <p:tgtEl>
                                          <p:spTgt spid="307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075">
                                            <p:txEl>
                                              <p:pRg st="2" end="2"/>
                                            </p:txEl>
                                          </p:spTgt>
                                        </p:tgtEl>
                                        <p:attrNameLst>
                                          <p:attrName>style.visibility</p:attrName>
                                        </p:attrNameLst>
                                      </p:cBhvr>
                                      <p:to>
                                        <p:strVal val="visible"/>
                                      </p:to>
                                    </p:set>
                                    <p:animEffect transition="in" filter="fade">
                                      <p:cBhvr>
                                        <p:cTn id="22" dur="500"/>
                                        <p:tgtEl>
                                          <p:spTgt spid="307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fade">
                                      <p:cBhvr>
                                        <p:cTn id="27" dur="500"/>
                                        <p:tgtEl>
                                          <p:spTgt spid="307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075">
                                            <p:txEl>
                                              <p:pRg st="5" end="5"/>
                                            </p:txEl>
                                          </p:spTgt>
                                        </p:tgtEl>
                                        <p:attrNameLst>
                                          <p:attrName>style.visibility</p:attrName>
                                        </p:attrNameLst>
                                      </p:cBhvr>
                                      <p:to>
                                        <p:strVal val="visible"/>
                                      </p:to>
                                    </p:set>
                                    <p:animEffect transition="in" filter="fade">
                                      <p:cBhvr>
                                        <p:cTn id="32" dur="500"/>
                                        <p:tgtEl>
                                          <p:spTgt spid="307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77"/>
                                        </p:tgtEl>
                                        <p:attrNameLst>
                                          <p:attrName>style.visibility</p:attrName>
                                        </p:attrNameLst>
                                      </p:cBhvr>
                                      <p:to>
                                        <p:strVal val="visible"/>
                                      </p:to>
                                    </p:set>
                                    <p:animEffect transition="in" filter="fade">
                                      <p:cBhvr>
                                        <p:cTn id="3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57DA2F55-85B6-4F67-8165-F6918E06849C}"/>
              </a:ext>
            </a:extLst>
          </p:cNvPr>
          <p:cNvSpPr>
            <a:spLocks noGrp="1" noChangeArrowheads="1"/>
          </p:cNvSpPr>
          <p:nvPr>
            <p:ph idx="1"/>
          </p:nvPr>
        </p:nvSpPr>
        <p:spPr>
          <a:xfrm>
            <a:off x="596900" y="1262063"/>
            <a:ext cx="8534400" cy="530225"/>
          </a:xfrm>
        </p:spPr>
        <p:txBody>
          <a:bodyPr/>
          <a:lstStyle/>
          <a:p>
            <a:pPr algn="just" eaLnBrk="1" hangingPunct="1">
              <a:spcBef>
                <a:spcPts val="600"/>
              </a:spcBef>
              <a:buFontTx/>
              <a:buNone/>
            </a:pPr>
            <a:r>
              <a:rPr lang="en-US" altLang="en-US" sz="2200" b="1">
                <a:latin typeface="Times New Roman" panose="02020603050405020304" pitchFamily="18" charset="0"/>
                <a:cs typeface="Times New Roman" panose="02020603050405020304" pitchFamily="18" charset="0"/>
              </a:rPr>
              <a:t>3. Vấn đề di truyền và khả năng trí tuệ</a:t>
            </a:r>
          </a:p>
        </p:txBody>
      </p:sp>
      <p:sp>
        <p:nvSpPr>
          <p:cNvPr id="12301" name="Text Box 13">
            <a:extLst>
              <a:ext uri="{FF2B5EF4-FFF2-40B4-BE49-F238E27FC236}">
                <a16:creationId xmlns:a16="http://schemas.microsoft.com/office/drawing/2014/main" id="{580C57B0-6F29-4265-B969-52A100C70FFF}"/>
              </a:ext>
            </a:extLst>
          </p:cNvPr>
          <p:cNvSpPr txBox="1">
            <a:spLocks noChangeArrowheads="1"/>
          </p:cNvSpPr>
          <p:nvPr/>
        </p:nvSpPr>
        <p:spPr bwMode="auto">
          <a:xfrm>
            <a:off x="293688" y="1766888"/>
            <a:ext cx="86868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it-IT" altLang="en-US" sz="2200"/>
              <a:t>- IQ </a:t>
            </a:r>
            <a:r>
              <a:rPr lang="it-IT" altLang="en-US" sz="2200" i="1"/>
              <a:t>(Intelligence Quotient) </a:t>
            </a:r>
            <a:r>
              <a:rPr lang="it-IT" altLang="en-US" sz="2200"/>
              <a:t>là chỉ số thông minh và được dùng để xác định giá trị thông minh của con người. </a:t>
            </a:r>
          </a:p>
          <a:p>
            <a:pPr algn="just">
              <a:buFontTx/>
              <a:buChar char="-"/>
            </a:pPr>
            <a:r>
              <a:rPr lang="it-IT" altLang="en-US" sz="2200"/>
              <a:t> Công thức tính IQ:  IQ  = Tuổi khôn/Tuổi sinh học x 100</a:t>
            </a:r>
          </a:p>
        </p:txBody>
      </p:sp>
      <p:graphicFrame>
        <p:nvGraphicFramePr>
          <p:cNvPr id="12" name="Group 119">
            <a:extLst>
              <a:ext uri="{FF2B5EF4-FFF2-40B4-BE49-F238E27FC236}">
                <a16:creationId xmlns:a16="http://schemas.microsoft.com/office/drawing/2014/main" id="{8F32E45E-3ECD-4B0A-8685-BB08E1675FB0}"/>
              </a:ext>
            </a:extLst>
          </p:cNvPr>
          <p:cNvGraphicFramePr>
            <a:graphicFrameLocks noGrp="1"/>
          </p:cNvGraphicFramePr>
          <p:nvPr/>
        </p:nvGraphicFramePr>
        <p:xfrm>
          <a:off x="1905000" y="3048000"/>
          <a:ext cx="5334000" cy="3579811"/>
        </p:xfrm>
        <a:graphic>
          <a:graphicData uri="http://schemas.openxmlformats.org/drawingml/2006/table">
            <a:tbl>
              <a:tblPr/>
              <a:tblGrid>
                <a:gridCol w="2286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96346">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FF"/>
                          </a:solidFill>
                          <a:effectLst/>
                          <a:latin typeface="Times New Roman" pitchFamily="18" charset="0"/>
                          <a:cs typeface="Times New Roman" pitchFamily="18" charset="0"/>
                        </a:rPr>
                        <a:t>IQ</a:t>
                      </a:r>
                      <a:endParaRPr kumimoji="0" lang="en-US" sz="2000" b="1" i="0" u="none" strike="noStrike" cap="none" normalizeH="0" baseline="0">
                        <a:ln>
                          <a:noFill/>
                        </a:ln>
                        <a:solidFill>
                          <a:srgbClr val="0000FF"/>
                        </a:solidFill>
                        <a:effectLst/>
                        <a:latin typeface="Times New Roman" pitchFamily="18" charset="0"/>
                      </a:endParaRPr>
                    </a:p>
                  </a:txBody>
                  <a:tcPr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rgbClr val="0000FF"/>
                          </a:solidFill>
                          <a:effectLst/>
                          <a:latin typeface="Times New Roman" pitchFamily="18" charset="0"/>
                          <a:cs typeface="Times New Roman" pitchFamily="18" charset="0"/>
                        </a:rPr>
                        <a:t>Trí tuệ</a:t>
                      </a:r>
                      <a:endParaRPr kumimoji="0" lang="en-US" sz="2000" b="1" i="0" u="none" strike="noStrike" cap="none" normalizeH="0" baseline="0">
                        <a:ln>
                          <a:noFill/>
                        </a:ln>
                        <a:solidFill>
                          <a:srgbClr val="0000FF"/>
                        </a:solidFill>
                        <a:effectLst/>
                        <a:latin typeface="Times New Roman" pitchFamily="18" charset="0"/>
                      </a:endParaRPr>
                    </a:p>
                  </a:txBody>
                  <a:tcPr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42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cs typeface="Times New Roman" pitchFamily="18" charset="0"/>
                        </a:rPr>
                        <a:t>40 – 55</a:t>
                      </a:r>
                      <a:endParaRPr kumimoji="0" lang="en-US" sz="2000" b="0" i="0" u="none" strike="noStrike" cap="none" normalizeH="0" baseline="0">
                        <a:ln>
                          <a:noFill/>
                        </a:ln>
                        <a:solidFill>
                          <a:srgbClr val="0000FF"/>
                        </a:solidFill>
                        <a:effectLst/>
                        <a:latin typeface="Times New Roman" pitchFamily="18" charset="0"/>
                      </a:endParaRPr>
                    </a:p>
                  </a:txBody>
                  <a:tcPr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cs typeface="Times New Roman" pitchFamily="18" charset="0"/>
                        </a:rPr>
                        <a:t>Rất kém</a:t>
                      </a:r>
                      <a:endParaRPr kumimoji="0" lang="en-US" sz="2000" b="0" i="0" u="none" strike="noStrike" cap="none" normalizeH="0" baseline="0">
                        <a:ln>
                          <a:noFill/>
                        </a:ln>
                        <a:solidFill>
                          <a:srgbClr val="0000FF"/>
                        </a:solidFill>
                        <a:effectLst/>
                        <a:latin typeface="Times New Roman" pitchFamily="18" charset="0"/>
                      </a:endParaRPr>
                    </a:p>
                  </a:txBody>
                  <a:tcPr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42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cs typeface="Times New Roman" pitchFamily="18" charset="0"/>
                        </a:rPr>
                        <a:t>55 – 70</a:t>
                      </a:r>
                      <a:endParaRPr kumimoji="0" lang="en-US" sz="2000" b="0" i="0" u="none" strike="noStrike" cap="none" normalizeH="0" baseline="0">
                        <a:ln>
                          <a:noFill/>
                        </a:ln>
                        <a:solidFill>
                          <a:srgbClr val="0000FF"/>
                        </a:solidFill>
                        <a:effectLst/>
                        <a:latin typeface="Times New Roman" pitchFamily="18" charset="0"/>
                      </a:endParaRPr>
                    </a:p>
                  </a:txBody>
                  <a:tcPr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cs typeface="Times New Roman" pitchFamily="18" charset="0"/>
                        </a:rPr>
                        <a:t>Chậm phát triển</a:t>
                      </a:r>
                      <a:endParaRPr kumimoji="0" lang="en-US" sz="2000" b="0" i="0" u="none" strike="noStrike" cap="none" normalizeH="0" baseline="0">
                        <a:ln>
                          <a:noFill/>
                        </a:ln>
                        <a:solidFill>
                          <a:srgbClr val="0000FF"/>
                        </a:solidFill>
                        <a:effectLst/>
                        <a:latin typeface="Times New Roman" pitchFamily="18" charset="0"/>
                      </a:endParaRPr>
                    </a:p>
                  </a:txBody>
                  <a:tcPr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42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cs typeface="Times New Roman" pitchFamily="18" charset="0"/>
                        </a:rPr>
                        <a:t>70 – 85</a:t>
                      </a:r>
                      <a:endParaRPr kumimoji="0" lang="en-US" sz="2000" b="0" i="0" u="none" strike="noStrike" cap="none" normalizeH="0" baseline="0">
                        <a:ln>
                          <a:noFill/>
                        </a:ln>
                        <a:solidFill>
                          <a:srgbClr val="0000FF"/>
                        </a:solidFill>
                        <a:effectLst/>
                        <a:latin typeface="Times New Roman" pitchFamily="18" charset="0"/>
                      </a:endParaRPr>
                    </a:p>
                  </a:txBody>
                  <a:tcPr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cs typeface="Times New Roman" pitchFamily="18" charset="0"/>
                        </a:rPr>
                        <a:t>Kém thông minh</a:t>
                      </a:r>
                      <a:endParaRPr kumimoji="0" lang="en-US" sz="2000" b="0" i="0" u="none" strike="noStrike" cap="none" normalizeH="0" baseline="0">
                        <a:ln>
                          <a:noFill/>
                        </a:ln>
                        <a:solidFill>
                          <a:srgbClr val="0000FF"/>
                        </a:solidFill>
                        <a:effectLst/>
                        <a:latin typeface="Times New Roman" pitchFamily="18" charset="0"/>
                      </a:endParaRPr>
                    </a:p>
                  </a:txBody>
                  <a:tcPr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424">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cs typeface="Times New Roman" pitchFamily="18" charset="0"/>
                        </a:rPr>
                        <a:t>85 – 115</a:t>
                      </a:r>
                      <a:endParaRPr kumimoji="0" lang="en-US" sz="2000" b="0" i="0" u="none" strike="noStrike" cap="none" normalizeH="0" baseline="0">
                        <a:ln>
                          <a:noFill/>
                        </a:ln>
                        <a:solidFill>
                          <a:srgbClr val="0000FF"/>
                        </a:solidFill>
                        <a:effectLst/>
                        <a:latin typeface="Times New Roman" pitchFamily="18" charset="0"/>
                      </a:endParaRPr>
                    </a:p>
                  </a:txBody>
                  <a:tcPr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cs typeface="Times New Roman" pitchFamily="18" charset="0"/>
                        </a:rPr>
                        <a:t>Trí tuệ bình thường</a:t>
                      </a:r>
                      <a:endParaRPr kumimoji="0" lang="en-US" sz="2000" b="0" i="0" u="none" strike="noStrike" cap="none" normalizeH="0" baseline="0">
                        <a:ln>
                          <a:noFill/>
                        </a:ln>
                        <a:solidFill>
                          <a:srgbClr val="0000FF"/>
                        </a:solidFill>
                        <a:effectLst/>
                        <a:latin typeface="Times New Roman" pitchFamily="18" charset="0"/>
                      </a:endParaRPr>
                    </a:p>
                  </a:txBody>
                  <a:tcPr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320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cs typeface="Times New Roman" pitchFamily="18" charset="0"/>
                        </a:rPr>
                        <a:t>115 – 130</a:t>
                      </a:r>
                      <a:endParaRPr kumimoji="0" lang="en-US" sz="2000" b="0" i="0" u="none" strike="noStrike" cap="none" normalizeH="0" baseline="0">
                        <a:ln>
                          <a:noFill/>
                        </a:ln>
                        <a:solidFill>
                          <a:srgbClr val="0000FF"/>
                        </a:solidFill>
                        <a:effectLst/>
                        <a:latin typeface="Times New Roman" pitchFamily="18" charset="0"/>
                      </a:endParaRPr>
                    </a:p>
                  </a:txBody>
                  <a:tcPr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cs typeface="Times New Roman" pitchFamily="18" charset="0"/>
                        </a:rPr>
                        <a:t>Thông minh</a:t>
                      </a:r>
                      <a:endParaRPr kumimoji="0" lang="en-US" sz="2000" b="0" i="0" u="none" strike="noStrike" cap="none" normalizeH="0" baseline="0">
                        <a:ln>
                          <a:noFill/>
                        </a:ln>
                        <a:solidFill>
                          <a:srgbClr val="0000FF"/>
                        </a:solidFill>
                        <a:effectLst/>
                        <a:latin typeface="Times New Roman" pitchFamily="18" charset="0"/>
                      </a:endParaRPr>
                    </a:p>
                  </a:txBody>
                  <a:tcPr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33649">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cs typeface="Times New Roman" pitchFamily="18" charset="0"/>
                        </a:rPr>
                        <a:t>130 – 145</a:t>
                      </a:r>
                      <a:endParaRPr kumimoji="0" lang="en-US" sz="2000" b="0" i="0" u="none" strike="noStrike" cap="none" normalizeH="0" baseline="0">
                        <a:ln>
                          <a:noFill/>
                        </a:ln>
                        <a:solidFill>
                          <a:srgbClr val="0000FF"/>
                        </a:solidFill>
                        <a:effectLst/>
                        <a:latin typeface="Times New Roman" pitchFamily="18" charset="0"/>
                      </a:endParaRPr>
                    </a:p>
                  </a:txBody>
                  <a:tcPr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cs typeface="Times New Roman" pitchFamily="18" charset="0"/>
                        </a:rPr>
                        <a:t>Trí thông minh cao (có tài)</a:t>
                      </a:r>
                      <a:endParaRPr kumimoji="0" lang="en-US" sz="2000" b="0" i="0" u="none" strike="noStrike" cap="none" normalizeH="0" baseline="0">
                        <a:ln>
                          <a:noFill/>
                        </a:ln>
                        <a:solidFill>
                          <a:srgbClr val="0000FF"/>
                        </a:solidFill>
                        <a:effectLst/>
                        <a:latin typeface="Times New Roman" pitchFamily="18" charset="0"/>
                      </a:endParaRPr>
                    </a:p>
                  </a:txBody>
                  <a:tcPr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3206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cs typeface="Times New Roman" pitchFamily="18" charset="0"/>
                        </a:rPr>
                        <a:t>145 – 160</a:t>
                      </a:r>
                      <a:endParaRPr kumimoji="0" lang="en-US" sz="2000" b="0" i="0" u="none" strike="noStrike" cap="none" normalizeH="0" baseline="0">
                        <a:ln>
                          <a:noFill/>
                        </a:ln>
                        <a:solidFill>
                          <a:srgbClr val="0000FF"/>
                        </a:solidFill>
                        <a:effectLst/>
                        <a:latin typeface="Times New Roman" pitchFamily="18" charset="0"/>
                      </a:endParaRPr>
                    </a:p>
                  </a:txBody>
                  <a:tcPr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cs typeface="Times New Roman" pitchFamily="18" charset="0"/>
                        </a:rPr>
                        <a:t>Thiên tài</a:t>
                      </a:r>
                      <a:endParaRPr kumimoji="0" lang="en-US" sz="2000" b="0" i="0" u="none" strike="noStrike" cap="none" normalizeH="0" baseline="0">
                        <a:ln>
                          <a:noFill/>
                        </a:ln>
                        <a:solidFill>
                          <a:srgbClr val="0000FF"/>
                        </a:solidFill>
                        <a:effectLst/>
                        <a:latin typeface="Times New Roman" pitchFamily="18" charset="0"/>
                      </a:endParaRPr>
                    </a:p>
                  </a:txBody>
                  <a:tcPr marT="45741" marB="4574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3345" name="Text Box 11">
            <a:extLst>
              <a:ext uri="{FF2B5EF4-FFF2-40B4-BE49-F238E27FC236}">
                <a16:creationId xmlns:a16="http://schemas.microsoft.com/office/drawing/2014/main" id="{422431E6-A8C3-463B-A3DF-5F7A165A1298}"/>
              </a:ext>
            </a:extLst>
          </p:cNvPr>
          <p:cNvSpPr txBox="1">
            <a:spLocks noChangeArrowheads="1"/>
          </p:cNvSpPr>
          <p:nvPr/>
        </p:nvSpPr>
        <p:spPr bwMode="auto">
          <a:xfrm>
            <a:off x="590550" y="1982788"/>
            <a:ext cx="8005763"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spcBef>
                <a:spcPct val="50000"/>
              </a:spcBef>
            </a:pPr>
            <a:r>
              <a:rPr lang="en-US" altLang="en-US" sz="2200">
                <a:solidFill>
                  <a:srgbClr val="006600"/>
                </a:solidFill>
              </a:rPr>
              <a:t>“Một nữ minh tinh màn bạc Mỹ cầu hôn với nhà di truyền học Mỹ nổi tiếng là Morgan với hi vọng sẽ sản sinh cho nước Mỹ những đứa con </a:t>
            </a:r>
            <a:r>
              <a:rPr lang="en-US" altLang="en-US" sz="2200" i="1">
                <a:solidFill>
                  <a:srgbClr val="FF3300"/>
                </a:solidFill>
              </a:rPr>
              <a:t>“thông minh như ngài và xinh đẹp như em!”.</a:t>
            </a:r>
            <a:r>
              <a:rPr lang="en-US" altLang="en-US" sz="2200">
                <a:solidFill>
                  <a:srgbClr val="006600"/>
                </a:solidFill>
              </a:rPr>
              <a:t> Nhà Bác học đã hóm hỉnh trả lời: </a:t>
            </a:r>
            <a:r>
              <a:rPr lang="en-US" altLang="en-US" sz="2200" i="1">
                <a:solidFill>
                  <a:srgbClr val="FF3300"/>
                </a:solidFill>
              </a:rPr>
              <a:t>“Tôi e là chúng ta sẽ sinh ra những đứa trẻ thông minh như cô và xinh đẹp như tôi”.</a:t>
            </a:r>
          </a:p>
        </p:txBody>
      </p:sp>
      <p:sp>
        <p:nvSpPr>
          <p:cNvPr id="16" name="Rectangle 15">
            <a:extLst>
              <a:ext uri="{FF2B5EF4-FFF2-40B4-BE49-F238E27FC236}">
                <a16:creationId xmlns:a16="http://schemas.microsoft.com/office/drawing/2014/main" id="{2F0D5ADB-C533-4BDF-829A-A59503F163FC}"/>
              </a:ext>
            </a:extLst>
          </p:cNvPr>
          <p:cNvSpPr/>
          <p:nvPr/>
        </p:nvSpPr>
        <p:spPr>
          <a:xfrm>
            <a:off x="922816" y="0"/>
            <a:ext cx="7475059" cy="830997"/>
          </a:xfrm>
          <a:prstGeom prst="rect">
            <a:avLst/>
          </a:prstGeom>
          <a:noFill/>
        </p:spPr>
        <p:txBody>
          <a:bodyPr wrap="none">
            <a:spAutoFit/>
          </a:bodyPr>
          <a:lstStyle/>
          <a:p>
            <a:pPr algn="ctr">
              <a:defRPr/>
            </a:pP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Bài</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22: BẢO VỆ VỐN GEN CỦA LOÀI NGƯỜI </a:t>
            </a:r>
          </a:p>
          <a:p>
            <a:pPr algn="ct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&amp; MỘT SỐ VẤN ĐỀ XÃ HỘI CỦA DI TRUYỀN HỌC</a:t>
            </a:r>
          </a:p>
        </p:txBody>
      </p:sp>
      <p:sp>
        <p:nvSpPr>
          <p:cNvPr id="8" name="Rectangle 7">
            <a:extLst>
              <a:ext uri="{FF2B5EF4-FFF2-40B4-BE49-F238E27FC236}">
                <a16:creationId xmlns:a16="http://schemas.microsoft.com/office/drawing/2014/main" id="{D4C51787-8FFC-4F54-B826-684A5B9E1C1B}"/>
              </a:ext>
            </a:extLst>
          </p:cNvPr>
          <p:cNvSpPr/>
          <p:nvPr/>
        </p:nvSpPr>
        <p:spPr>
          <a:xfrm>
            <a:off x="223838" y="838200"/>
            <a:ext cx="7543800" cy="846138"/>
          </a:xfrm>
          <a:prstGeom prst="rect">
            <a:avLst/>
          </a:prstGeom>
        </p:spPr>
        <p:txBody>
          <a:bodyPr>
            <a:spAutoFit/>
          </a:bodyPr>
          <a:lstStyle/>
          <a:p>
            <a:pPr marL="342900" indent="-342900" eaLnBrk="1" hangingPunct="1">
              <a:spcBef>
                <a:spcPts val="600"/>
              </a:spcBef>
              <a:buClr>
                <a:schemeClr val="hlink"/>
              </a:buClr>
              <a:defRPr/>
            </a:pPr>
            <a:r>
              <a:rPr lang="en-US" sz="2200" b="1" kern="0" dirty="0">
                <a:latin typeface="Times New Roman" charset="0"/>
                <a:cs typeface="Times New Roman" charset="0"/>
              </a:rPr>
              <a:t>II. MỘT SỐ VẤN ĐỀ XÃ HỘI CỦA DI TRUYỀN HỌC</a:t>
            </a:r>
          </a:p>
          <a:p>
            <a:pPr marL="342900" indent="-342900" eaLnBrk="1" hangingPunct="1">
              <a:spcBef>
                <a:spcPts val="600"/>
              </a:spcBef>
              <a:buClr>
                <a:schemeClr val="hlink"/>
              </a:buClr>
              <a:defRPr/>
            </a:pPr>
            <a:r>
              <a:rPr lang="en-US" sz="2200" b="1" kern="0" dirty="0">
                <a:latin typeface="Times New Roman" charset="0"/>
                <a:cs typeface="Times New Roman"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345"/>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13314">
                                            <p:txEl>
                                              <p:pRg st="0" end="0"/>
                                            </p:txEl>
                                          </p:spTgt>
                                        </p:tgtEl>
                                        <p:attrNameLst>
                                          <p:attrName>style.visibility</p:attrName>
                                        </p:attrNameLst>
                                      </p:cBhvr>
                                      <p:to>
                                        <p:strVal val="visible"/>
                                      </p:to>
                                    </p:set>
                                    <p:animEffect transition="in" filter="blinds(horizontal)">
                                      <p:cBhvr>
                                        <p:cTn id="11" dur="500"/>
                                        <p:tgtEl>
                                          <p:spTgt spid="13314">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2301">
                                            <p:txEl>
                                              <p:pRg st="0" end="0"/>
                                            </p:txEl>
                                          </p:spTgt>
                                        </p:tgtEl>
                                        <p:attrNameLst>
                                          <p:attrName>style.visibility</p:attrName>
                                        </p:attrNameLst>
                                      </p:cBhvr>
                                      <p:to>
                                        <p:strVal val="visible"/>
                                      </p:to>
                                    </p:set>
                                    <p:animEffect transition="in" filter="blinds(horizontal)">
                                      <p:cBhvr>
                                        <p:cTn id="21" dur="500"/>
                                        <p:tgtEl>
                                          <p:spTgt spid="12301">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12301">
                                            <p:txEl>
                                              <p:pRg st="1" end="1"/>
                                            </p:txEl>
                                          </p:spTgt>
                                        </p:tgtEl>
                                        <p:attrNameLst>
                                          <p:attrName>style.visibility</p:attrName>
                                        </p:attrNameLst>
                                      </p:cBhvr>
                                      <p:to>
                                        <p:strVal val="visible"/>
                                      </p:to>
                                    </p:set>
                                    <p:animEffect transition="in" filter="blinds(horizontal)">
                                      <p:cBhvr>
                                        <p:cTn id="26" dur="500"/>
                                        <p:tgtEl>
                                          <p:spTgt spid="1230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352242-909D-4640-95BD-1E34307E391E}"/>
              </a:ext>
            </a:extLst>
          </p:cNvPr>
          <p:cNvSpPr/>
          <p:nvPr/>
        </p:nvSpPr>
        <p:spPr>
          <a:xfrm>
            <a:off x="1658938" y="5895975"/>
            <a:ext cx="5737225" cy="460375"/>
          </a:xfrm>
          <a:prstGeom prst="rect">
            <a:avLst/>
          </a:prstGeom>
          <a:solidFill>
            <a:srgbClr val="FFFF00"/>
          </a:solidFill>
        </p:spPr>
        <p:txBody>
          <a:bodyPr>
            <a:spAutoFit/>
          </a:bodyPr>
          <a:lstStyle/>
          <a:p>
            <a:pPr marL="342900" indent="-342900" eaLnBrk="1" hangingPunct="1">
              <a:spcBef>
                <a:spcPts val="600"/>
              </a:spcBef>
              <a:buClr>
                <a:schemeClr val="hlink"/>
              </a:buClr>
              <a:defRPr/>
            </a:pPr>
            <a:r>
              <a:rPr lang="en-US" sz="2400" b="1" kern="0">
                <a:solidFill>
                  <a:srgbClr val="FF0000"/>
                </a:solidFill>
                <a:latin typeface="Times New Roman" charset="0"/>
                <a:cs typeface="Times New Roman" charset="0"/>
              </a:rPr>
              <a:t>Khả năng trí tuệ có di truyền hay không?</a:t>
            </a:r>
            <a:endParaRPr lang="en-US" sz="2400" b="1" kern="0" dirty="0">
              <a:solidFill>
                <a:srgbClr val="FF0000"/>
              </a:solidFill>
              <a:latin typeface="Times New Roman" charset="0"/>
              <a:cs typeface="Times New Roman" charset="0"/>
            </a:endParaRPr>
          </a:p>
        </p:txBody>
      </p:sp>
      <p:pic>
        <p:nvPicPr>
          <p:cNvPr id="37891" name="Picture 3">
            <a:extLst>
              <a:ext uri="{FF2B5EF4-FFF2-40B4-BE49-F238E27FC236}">
                <a16:creationId xmlns:a16="http://schemas.microsoft.com/office/drawing/2014/main" id="{DEA1E3B1-38C9-4342-99FA-8B9342553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395" t="17633" r="26633" b="7819"/>
          <a:stretch>
            <a:fillRect/>
          </a:stretch>
        </p:blipFill>
        <p:spPr bwMode="auto">
          <a:xfrm>
            <a:off x="1143000" y="193675"/>
            <a:ext cx="6503988" cy="568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E0E28977-82E1-4B0D-BA5B-69C3C3824CF8}"/>
              </a:ext>
            </a:extLst>
          </p:cNvPr>
          <p:cNvSpPr>
            <a:spLocks noChangeArrowheads="1"/>
          </p:cNvSpPr>
          <p:nvPr/>
        </p:nvSpPr>
        <p:spPr bwMode="auto">
          <a:xfrm>
            <a:off x="2143125" y="6356350"/>
            <a:ext cx="4791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i="1">
                <a:hlinkClick r:id="rId3"/>
              </a:rPr>
              <a:t>http://www.kids-iq-tests.com/famous-people.html</a:t>
            </a:r>
            <a:r>
              <a:rPr lang="en-US" altLang="en-US" i="1"/>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37891"/>
                                        </p:tgtEl>
                                        <p:attrNameLst>
                                          <p:attrName>style.visibility</p:attrName>
                                        </p:attrNameLst>
                                      </p:cBhvr>
                                      <p:to>
                                        <p:strVal val="visible"/>
                                      </p:to>
                                    </p:set>
                                    <p:anim calcmode="lin" valueType="num">
                                      <p:cBhvr>
                                        <p:cTn id="17" dur="500" fill="hold"/>
                                        <p:tgtEl>
                                          <p:spTgt spid="37891"/>
                                        </p:tgtEl>
                                        <p:attrNameLst>
                                          <p:attrName>ppt_w</p:attrName>
                                        </p:attrNameLst>
                                      </p:cBhvr>
                                      <p:tavLst>
                                        <p:tav tm="0">
                                          <p:val>
                                            <p:fltVal val="0"/>
                                          </p:val>
                                        </p:tav>
                                        <p:tav tm="100000">
                                          <p:val>
                                            <p:strVal val="#ppt_w"/>
                                          </p:val>
                                        </p:tav>
                                      </p:tavLst>
                                    </p:anim>
                                    <p:anim calcmode="lin" valueType="num">
                                      <p:cBhvr>
                                        <p:cTn id="18" dur="500" fill="hold"/>
                                        <p:tgtEl>
                                          <p:spTgt spid="37891"/>
                                        </p:tgtEl>
                                        <p:attrNameLst>
                                          <p:attrName>ppt_h</p:attrName>
                                        </p:attrNameLst>
                                      </p:cBhvr>
                                      <p:tavLst>
                                        <p:tav tm="0">
                                          <p:val>
                                            <p:fltVal val="0"/>
                                          </p:val>
                                        </p:tav>
                                        <p:tav tm="100000">
                                          <p:val>
                                            <p:strVal val="#ppt_h"/>
                                          </p:val>
                                        </p:tav>
                                      </p:tavLst>
                                    </p:anim>
                                    <p:animEffect transition="in" filter="fade">
                                      <p:cBhvr>
                                        <p:cTn id="19" dur="500"/>
                                        <p:tgtEl>
                                          <p:spTgt spid="378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5D784756-4830-454C-A813-700142385141}"/>
              </a:ext>
            </a:extLst>
          </p:cNvPr>
          <p:cNvSpPr>
            <a:spLocks noGrp="1" noChangeArrowheads="1"/>
          </p:cNvSpPr>
          <p:nvPr>
            <p:ph idx="1"/>
          </p:nvPr>
        </p:nvSpPr>
        <p:spPr>
          <a:xfrm>
            <a:off x="163513" y="1281113"/>
            <a:ext cx="8534400" cy="530225"/>
          </a:xfrm>
        </p:spPr>
        <p:txBody>
          <a:bodyPr/>
          <a:lstStyle/>
          <a:p>
            <a:pPr algn="just" eaLnBrk="1" hangingPunct="1">
              <a:spcBef>
                <a:spcPts val="600"/>
              </a:spcBef>
              <a:buFontTx/>
              <a:buNone/>
            </a:pPr>
            <a:r>
              <a:rPr lang="en-US" altLang="en-US" sz="2200" b="1">
                <a:latin typeface="Times New Roman" panose="02020603050405020304" pitchFamily="18" charset="0"/>
                <a:cs typeface="Times New Roman" panose="02020603050405020304" pitchFamily="18" charset="0"/>
              </a:rPr>
              <a:t>a. Hệ số thông minh (IQ)</a:t>
            </a:r>
          </a:p>
        </p:txBody>
      </p:sp>
      <p:sp>
        <p:nvSpPr>
          <p:cNvPr id="14339" name="Text Box 13">
            <a:extLst>
              <a:ext uri="{FF2B5EF4-FFF2-40B4-BE49-F238E27FC236}">
                <a16:creationId xmlns:a16="http://schemas.microsoft.com/office/drawing/2014/main" id="{AC32F146-F47A-4963-81A8-97D9F370A0DB}"/>
              </a:ext>
            </a:extLst>
          </p:cNvPr>
          <p:cNvSpPr txBox="1">
            <a:spLocks noChangeArrowheads="1"/>
          </p:cNvSpPr>
          <p:nvPr/>
        </p:nvSpPr>
        <p:spPr bwMode="auto">
          <a:xfrm>
            <a:off x="250825" y="1766888"/>
            <a:ext cx="86868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it-IT" altLang="en-US" sz="2200"/>
              <a:t>- IQ </a:t>
            </a:r>
            <a:r>
              <a:rPr lang="it-IT" altLang="en-US" sz="2200" i="1"/>
              <a:t>(Intelligence Quotient) </a:t>
            </a:r>
            <a:r>
              <a:rPr lang="it-IT" altLang="en-US" sz="2200"/>
              <a:t>là chỉ số thông minh và được dùng để xác định giá trị thông minh của con người. </a:t>
            </a:r>
          </a:p>
          <a:p>
            <a:pPr algn="just">
              <a:buFontTx/>
              <a:buChar char="-"/>
            </a:pPr>
            <a:r>
              <a:rPr lang="it-IT" altLang="en-US" sz="2200"/>
              <a:t> Công thức tính IQ:  IQ  = </a:t>
            </a:r>
            <a:r>
              <a:rPr lang="it-IT" altLang="en-US" sz="2200">
                <a:solidFill>
                  <a:srgbClr val="FF0000"/>
                </a:solidFill>
              </a:rPr>
              <a:t>Tuổi khôn/Tuổi sinh học x 100</a:t>
            </a:r>
          </a:p>
        </p:txBody>
      </p:sp>
      <p:sp>
        <p:nvSpPr>
          <p:cNvPr id="14340" name="Rectangle 2">
            <a:extLst>
              <a:ext uri="{FF2B5EF4-FFF2-40B4-BE49-F238E27FC236}">
                <a16:creationId xmlns:a16="http://schemas.microsoft.com/office/drawing/2014/main" id="{5ED2388E-7BD1-4D69-8D06-A6FFC221A82A}"/>
              </a:ext>
            </a:extLst>
          </p:cNvPr>
          <p:cNvSpPr>
            <a:spLocks noGrp="1" noChangeArrowheads="1"/>
          </p:cNvSpPr>
          <p:nvPr>
            <p:ph type="title" idx="4294967295"/>
          </p:nvPr>
        </p:nvSpPr>
        <p:spPr>
          <a:xfrm>
            <a:off x="152400" y="2873375"/>
            <a:ext cx="5791200" cy="612775"/>
          </a:xfrm>
        </p:spPr>
        <p:txBody>
          <a:bodyPr/>
          <a:lstStyle/>
          <a:p>
            <a:pPr algn="l" eaLnBrk="1" hangingPunct="1"/>
            <a:r>
              <a:rPr lang="en-US" altLang="en-US" sz="2200" b="1">
                <a:latin typeface="Times New Roman" panose="02020603050405020304" pitchFamily="18" charset="0"/>
                <a:cs typeface="Times New Roman" panose="02020603050405020304" pitchFamily="18" charset="0"/>
              </a:rPr>
              <a:t>b. Khả năng trí tuệ và sự di truyền</a:t>
            </a:r>
          </a:p>
        </p:txBody>
      </p:sp>
      <p:sp>
        <p:nvSpPr>
          <p:cNvPr id="14" name="Rectangle 13">
            <a:extLst>
              <a:ext uri="{FF2B5EF4-FFF2-40B4-BE49-F238E27FC236}">
                <a16:creationId xmlns:a16="http://schemas.microsoft.com/office/drawing/2014/main" id="{BD5EF4A3-09FF-4014-A856-2375C7CAB4DB}"/>
              </a:ext>
            </a:extLst>
          </p:cNvPr>
          <p:cNvSpPr>
            <a:spLocks noChangeArrowheads="1"/>
          </p:cNvSpPr>
          <p:nvPr/>
        </p:nvSpPr>
        <p:spPr bwMode="auto">
          <a:xfrm>
            <a:off x="184150" y="3417888"/>
            <a:ext cx="86868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it-IT" altLang="en-US" sz="2200" dirty="0"/>
              <a:t>- Khả năng trí tuệ được di truyền, và gen điều hoà đóng vai trò quan trọng hơn gen cấu trúc.</a:t>
            </a:r>
          </a:p>
          <a:p>
            <a:pPr algn="just"/>
            <a:r>
              <a:rPr lang="it-IT" altLang="en-US" sz="2200" dirty="0"/>
              <a:t>- Chỉ số IQ còn bị chi phối bởi yếu tố môi trường.</a:t>
            </a:r>
          </a:p>
          <a:p>
            <a:pPr algn="just"/>
            <a:r>
              <a:rPr lang="it-IT" altLang="en-US" sz="2200" dirty="0"/>
              <a:t>- Một số biện pháp bảo vệ tiềm năng di truyền trí năng:</a:t>
            </a:r>
          </a:p>
          <a:p>
            <a:pPr algn="just"/>
            <a:r>
              <a:rPr lang="it-IT" altLang="en-US" sz="2200" dirty="0"/>
              <a:t>  + Tránh các tác nhân gây đột biến.</a:t>
            </a:r>
          </a:p>
          <a:p>
            <a:pPr algn="just"/>
            <a:r>
              <a:rPr lang="it-IT" altLang="en-US" sz="2200" dirty="0"/>
              <a:t>  + Đảm bảo cuộc sống đầy đủ về vật chất và tinh thần, được tiếp cận với nền văn minh nhân loại.</a:t>
            </a:r>
            <a:endParaRPr lang="en-US" altLang="en-US" sz="2200" dirty="0"/>
          </a:p>
        </p:txBody>
      </p:sp>
      <p:sp>
        <p:nvSpPr>
          <p:cNvPr id="13" name="Rectangle 12">
            <a:extLst>
              <a:ext uri="{FF2B5EF4-FFF2-40B4-BE49-F238E27FC236}">
                <a16:creationId xmlns:a16="http://schemas.microsoft.com/office/drawing/2014/main" id="{D893EDF6-E900-4A4E-85FD-47119FDFAB5D}"/>
              </a:ext>
            </a:extLst>
          </p:cNvPr>
          <p:cNvSpPr/>
          <p:nvPr/>
        </p:nvSpPr>
        <p:spPr>
          <a:xfrm>
            <a:off x="254000" y="412750"/>
            <a:ext cx="7543800" cy="1262063"/>
          </a:xfrm>
          <a:prstGeom prst="rect">
            <a:avLst/>
          </a:prstGeom>
        </p:spPr>
        <p:txBody>
          <a:bodyPr>
            <a:spAutoFit/>
          </a:bodyPr>
          <a:lstStyle/>
          <a:p>
            <a:pPr marL="342900" indent="-342900" eaLnBrk="1" hangingPunct="1">
              <a:spcBef>
                <a:spcPts val="600"/>
              </a:spcBef>
              <a:buClr>
                <a:schemeClr val="hlink"/>
              </a:buClr>
              <a:defRPr/>
            </a:pPr>
            <a:r>
              <a:rPr lang="en-US" sz="2200" b="1" kern="0" dirty="0">
                <a:latin typeface="Times New Roman" charset="0"/>
                <a:cs typeface="Times New Roman" charset="0"/>
              </a:rPr>
              <a:t>II. MỘT SỐ VẤN ĐỀ XÃ HỘI CỦA DI TRUYỀN HỌC</a:t>
            </a:r>
          </a:p>
          <a:p>
            <a:pPr marL="342900" indent="-342900" eaLnBrk="1" hangingPunct="1">
              <a:spcBef>
                <a:spcPts val="600"/>
              </a:spcBef>
              <a:buClr>
                <a:schemeClr val="hlink"/>
              </a:buClr>
              <a:defRPr/>
            </a:pPr>
            <a:r>
              <a:rPr lang="en-US" sz="2200" b="1" kern="0" dirty="0">
                <a:latin typeface="Times New Roman" charset="0"/>
                <a:cs typeface="Times New Roman" charset="0"/>
              </a:rPr>
              <a:t>     3. </a:t>
            </a:r>
            <a:r>
              <a:rPr lang="en-US" sz="2200" b="1" kern="0" dirty="0" err="1">
                <a:latin typeface="Times New Roman" charset="0"/>
                <a:cs typeface="Times New Roman" charset="0"/>
              </a:rPr>
              <a:t>Vấn</a:t>
            </a:r>
            <a:r>
              <a:rPr lang="en-US" sz="2200" b="1" kern="0" dirty="0">
                <a:latin typeface="Times New Roman" charset="0"/>
                <a:cs typeface="Times New Roman" charset="0"/>
              </a:rPr>
              <a:t> </a:t>
            </a:r>
            <a:r>
              <a:rPr lang="en-US" sz="2200" b="1" kern="0" dirty="0" err="1">
                <a:latin typeface="Times New Roman" charset="0"/>
                <a:cs typeface="Times New Roman" charset="0"/>
              </a:rPr>
              <a:t>đề</a:t>
            </a:r>
            <a:r>
              <a:rPr lang="en-US" sz="2200" b="1" kern="0" dirty="0">
                <a:latin typeface="Times New Roman" charset="0"/>
                <a:cs typeface="Times New Roman" charset="0"/>
              </a:rPr>
              <a:t> di </a:t>
            </a:r>
            <a:r>
              <a:rPr lang="en-US" sz="2200" b="1" kern="0" dirty="0" err="1">
                <a:latin typeface="Times New Roman" charset="0"/>
                <a:cs typeface="Times New Roman" charset="0"/>
              </a:rPr>
              <a:t>truyền</a:t>
            </a:r>
            <a:r>
              <a:rPr lang="en-US" sz="2200" b="1" kern="0" dirty="0">
                <a:latin typeface="Times New Roman" charset="0"/>
                <a:cs typeface="Times New Roman" charset="0"/>
              </a:rPr>
              <a:t> </a:t>
            </a:r>
            <a:r>
              <a:rPr lang="en-US" sz="2200" b="1" kern="0" dirty="0" err="1">
                <a:latin typeface="Times New Roman" charset="0"/>
                <a:cs typeface="Times New Roman" charset="0"/>
              </a:rPr>
              <a:t>và</a:t>
            </a:r>
            <a:r>
              <a:rPr lang="en-US" sz="2200" b="1" kern="0" dirty="0">
                <a:latin typeface="Times New Roman" charset="0"/>
                <a:cs typeface="Times New Roman" charset="0"/>
              </a:rPr>
              <a:t> </a:t>
            </a:r>
            <a:r>
              <a:rPr lang="en-US" sz="2200" b="1" kern="0" dirty="0" err="1">
                <a:latin typeface="Times New Roman" charset="0"/>
                <a:cs typeface="Times New Roman" charset="0"/>
              </a:rPr>
              <a:t>khả</a:t>
            </a:r>
            <a:r>
              <a:rPr lang="en-US" sz="2200" b="1" kern="0" dirty="0">
                <a:latin typeface="Times New Roman" charset="0"/>
                <a:cs typeface="Times New Roman" charset="0"/>
              </a:rPr>
              <a:t> </a:t>
            </a:r>
            <a:r>
              <a:rPr lang="en-US" sz="2200" b="1" kern="0" dirty="0" err="1">
                <a:latin typeface="Times New Roman" charset="0"/>
                <a:cs typeface="Times New Roman" charset="0"/>
              </a:rPr>
              <a:t>năng</a:t>
            </a:r>
            <a:r>
              <a:rPr lang="en-US" sz="2200" b="1" kern="0" dirty="0">
                <a:latin typeface="Times New Roman" charset="0"/>
                <a:cs typeface="Times New Roman" charset="0"/>
              </a:rPr>
              <a:t> </a:t>
            </a:r>
            <a:r>
              <a:rPr lang="en-US" sz="2200" b="1" kern="0" dirty="0" err="1">
                <a:latin typeface="Times New Roman" charset="0"/>
                <a:cs typeface="Times New Roman" charset="0"/>
              </a:rPr>
              <a:t>trí</a:t>
            </a:r>
            <a:r>
              <a:rPr lang="en-US" sz="2200" b="1" kern="0" dirty="0">
                <a:latin typeface="Times New Roman" charset="0"/>
                <a:cs typeface="Times New Roman" charset="0"/>
              </a:rPr>
              <a:t> </a:t>
            </a:r>
            <a:r>
              <a:rPr lang="en-US" sz="2200" b="1" kern="0" dirty="0" err="1">
                <a:latin typeface="Times New Roman" charset="0"/>
                <a:cs typeface="Times New Roman" charset="0"/>
              </a:rPr>
              <a:t>tuệ</a:t>
            </a:r>
            <a:endParaRPr lang="en-US" sz="2200" b="1" kern="0" dirty="0">
              <a:latin typeface="Times New Roman" charset="0"/>
              <a:cs typeface="Times New Roman" charset="0"/>
            </a:endParaRPr>
          </a:p>
          <a:p>
            <a:pPr marL="342900" indent="-342900" eaLnBrk="1" hangingPunct="1">
              <a:spcBef>
                <a:spcPts val="600"/>
              </a:spcBef>
              <a:buClr>
                <a:schemeClr val="hlink"/>
              </a:buClr>
              <a:defRPr/>
            </a:pPr>
            <a:r>
              <a:rPr lang="en-US" sz="2200" b="1" kern="0" dirty="0">
                <a:latin typeface="Times New Roman" charset="0"/>
                <a:cs typeface="Times New Roman"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linds(horizontal)">
                                      <p:cBhvr>
                                        <p:cTn id="7" dur="500"/>
                                        <p:tgtEl>
                                          <p:spTgt spid="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blinds(horizontal)">
                                      <p:cBhvr>
                                        <p:cTn id="12" dur="500"/>
                                        <p:tgtEl>
                                          <p:spTgt spid="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blinds(horizontal)">
                                      <p:cBhvr>
                                        <p:cTn id="17" dur="500"/>
                                        <p:tgtEl>
                                          <p:spTgt spid="1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AB174C1-1EE5-42EA-8B56-C78D855C568D}"/>
              </a:ext>
            </a:extLst>
          </p:cNvPr>
          <p:cNvSpPr>
            <a:spLocks noGrp="1" noChangeArrowheads="1"/>
          </p:cNvSpPr>
          <p:nvPr>
            <p:ph type="title"/>
          </p:nvPr>
        </p:nvSpPr>
        <p:spPr>
          <a:xfrm>
            <a:off x="774700" y="1600200"/>
            <a:ext cx="7772400" cy="757238"/>
          </a:xfrm>
        </p:spPr>
        <p:txBody>
          <a:bodyPr/>
          <a:lstStyle/>
          <a:p>
            <a:pPr eaLnBrk="1" hangingPunct="1"/>
            <a:r>
              <a:rPr lang="en-US" altLang="en-US" sz="3200" b="1">
                <a:solidFill>
                  <a:srgbClr val="0000FF"/>
                </a:solidFill>
                <a:latin typeface="Times New Roman" panose="02020603050405020304" pitchFamily="18" charset="0"/>
              </a:rPr>
              <a:t>CÁC CON ĐƯỜNG LÂY NHIỄM HIV?</a:t>
            </a:r>
          </a:p>
        </p:txBody>
      </p:sp>
      <p:pic>
        <p:nvPicPr>
          <p:cNvPr id="16387" name="Picture 4" descr="fig_3">
            <a:extLst>
              <a:ext uri="{FF2B5EF4-FFF2-40B4-BE49-F238E27FC236}">
                <a16:creationId xmlns:a16="http://schemas.microsoft.com/office/drawing/2014/main" id="{E2CFE13B-3C1C-4779-8E66-9CE371BAC56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01813" y="2362200"/>
            <a:ext cx="5718175" cy="4114800"/>
          </a:xfrm>
          <a:noFill/>
        </p:spPr>
      </p:pic>
      <p:sp>
        <p:nvSpPr>
          <p:cNvPr id="4" name="Rectangle 3">
            <a:extLst>
              <a:ext uri="{FF2B5EF4-FFF2-40B4-BE49-F238E27FC236}">
                <a16:creationId xmlns:a16="http://schemas.microsoft.com/office/drawing/2014/main" id="{1BEF886E-D4B2-4564-9460-F38F89788889}"/>
              </a:ext>
            </a:extLst>
          </p:cNvPr>
          <p:cNvSpPr/>
          <p:nvPr/>
        </p:nvSpPr>
        <p:spPr>
          <a:xfrm>
            <a:off x="922816" y="0"/>
            <a:ext cx="7475059" cy="830997"/>
          </a:xfrm>
          <a:prstGeom prst="rect">
            <a:avLst/>
          </a:prstGeom>
          <a:noFill/>
        </p:spPr>
        <p:txBody>
          <a:bodyPr wrap="none">
            <a:spAutoFit/>
          </a:bodyPr>
          <a:lstStyle/>
          <a:p>
            <a:pPr algn="ctr">
              <a:defRPr/>
            </a:pP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Bài</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22: BẢO VỆ VỐN GEN CỦA LOÀI NGƯỜI </a:t>
            </a:r>
          </a:p>
          <a:p>
            <a:pPr algn="ct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&amp; MỘT SỐ VẤN ĐỀ XÃ HỘI CỦA DI TRUYỀN HỌC</a:t>
            </a:r>
          </a:p>
        </p:txBody>
      </p:sp>
      <p:sp>
        <p:nvSpPr>
          <p:cNvPr id="5" name="Rectangle 4">
            <a:extLst>
              <a:ext uri="{FF2B5EF4-FFF2-40B4-BE49-F238E27FC236}">
                <a16:creationId xmlns:a16="http://schemas.microsoft.com/office/drawing/2014/main" id="{BCB6267C-2637-4FED-ADC8-98DD57F279F4}"/>
              </a:ext>
            </a:extLst>
          </p:cNvPr>
          <p:cNvSpPr/>
          <p:nvPr/>
        </p:nvSpPr>
        <p:spPr>
          <a:xfrm>
            <a:off x="385763" y="990600"/>
            <a:ext cx="3968750" cy="430213"/>
          </a:xfrm>
          <a:prstGeom prst="rect">
            <a:avLst/>
          </a:prstGeom>
        </p:spPr>
        <p:txBody>
          <a:bodyPr wrap="none">
            <a:spAutoFit/>
          </a:bodyPr>
          <a:lstStyle/>
          <a:p>
            <a:pPr marL="342900" indent="-342900" eaLnBrk="1" hangingPunct="1">
              <a:spcBef>
                <a:spcPts val="600"/>
              </a:spcBef>
              <a:buClr>
                <a:schemeClr val="hlink"/>
              </a:buClr>
              <a:defRPr/>
            </a:pPr>
            <a:r>
              <a:rPr lang="en-US" sz="2200" b="1" kern="0" dirty="0">
                <a:latin typeface="Times New Roman" charset="0"/>
                <a:cs typeface="Times New Roman" charset="0"/>
              </a:rPr>
              <a:t>4. Di </a:t>
            </a:r>
            <a:r>
              <a:rPr lang="en-US" sz="2200" b="1" kern="0" dirty="0" err="1">
                <a:latin typeface="Times New Roman" charset="0"/>
                <a:cs typeface="Times New Roman" charset="0"/>
              </a:rPr>
              <a:t>truyền</a:t>
            </a:r>
            <a:r>
              <a:rPr lang="en-US" sz="2200" b="1" kern="0" dirty="0">
                <a:latin typeface="Times New Roman" charset="0"/>
                <a:cs typeface="Times New Roman" charset="0"/>
              </a:rPr>
              <a:t> </a:t>
            </a:r>
            <a:r>
              <a:rPr lang="en-US" sz="2200" b="1" kern="0" dirty="0" err="1">
                <a:latin typeface="Times New Roman" charset="0"/>
                <a:cs typeface="Times New Roman" charset="0"/>
              </a:rPr>
              <a:t>học</a:t>
            </a:r>
            <a:r>
              <a:rPr lang="en-US" sz="2200" b="1" kern="0" dirty="0">
                <a:latin typeface="Times New Roman" charset="0"/>
                <a:cs typeface="Times New Roman" charset="0"/>
              </a:rPr>
              <a:t> </a:t>
            </a:r>
            <a:r>
              <a:rPr lang="en-US" sz="2200" b="1" kern="0" dirty="0" err="1">
                <a:latin typeface="Times New Roman" charset="0"/>
                <a:cs typeface="Times New Roman" charset="0"/>
              </a:rPr>
              <a:t>với</a:t>
            </a:r>
            <a:r>
              <a:rPr lang="en-US" sz="2200" b="1" kern="0" dirty="0">
                <a:latin typeface="Times New Roman" charset="0"/>
                <a:cs typeface="Times New Roman" charset="0"/>
              </a:rPr>
              <a:t> </a:t>
            </a:r>
            <a:r>
              <a:rPr lang="en-US" sz="2200" b="1" kern="0" dirty="0" err="1">
                <a:latin typeface="Times New Roman" charset="0"/>
                <a:cs typeface="Times New Roman" charset="0"/>
              </a:rPr>
              <a:t>bệnh</a:t>
            </a:r>
            <a:r>
              <a:rPr lang="en-US" sz="2200" b="1" kern="0" dirty="0">
                <a:latin typeface="Times New Roman" charset="0"/>
                <a:cs typeface="Times New Roman" charset="0"/>
              </a:rPr>
              <a:t> AIDS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500" fill="hold"/>
                                        <p:tgtEl>
                                          <p:spTgt spid="16387"/>
                                        </p:tgtEl>
                                        <p:attrNameLst>
                                          <p:attrName>ppt_w</p:attrName>
                                        </p:attrNameLst>
                                      </p:cBhvr>
                                      <p:tavLst>
                                        <p:tav tm="0">
                                          <p:val>
                                            <p:fltVal val="0"/>
                                          </p:val>
                                        </p:tav>
                                        <p:tav tm="100000">
                                          <p:val>
                                            <p:strVal val="#ppt_w"/>
                                          </p:val>
                                        </p:tav>
                                      </p:tavLst>
                                    </p:anim>
                                    <p:anim calcmode="lin" valueType="num">
                                      <p:cBhvr>
                                        <p:cTn id="8" dur="500" fill="hold"/>
                                        <p:tgtEl>
                                          <p:spTgt spid="16387"/>
                                        </p:tgtEl>
                                        <p:attrNameLst>
                                          <p:attrName>ppt_h</p:attrName>
                                        </p:attrNameLst>
                                      </p:cBhvr>
                                      <p:tavLst>
                                        <p:tav tm="0">
                                          <p:val>
                                            <p:fltVal val="0"/>
                                          </p:val>
                                        </p:tav>
                                        <p:tav tm="100000">
                                          <p:val>
                                            <p:strVal val="#ppt_h"/>
                                          </p:val>
                                        </p:tav>
                                      </p:tavLst>
                                    </p:anim>
                                    <p:animEffect transition="in" filter="fade">
                                      <p:cBhvr>
                                        <p:cTn id="9"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762663-E510-401D-9DDB-76F9ADB90D82}"/>
              </a:ext>
            </a:extLst>
          </p:cNvPr>
          <p:cNvSpPr/>
          <p:nvPr/>
        </p:nvSpPr>
        <p:spPr>
          <a:xfrm>
            <a:off x="922816" y="0"/>
            <a:ext cx="7475059" cy="830997"/>
          </a:xfrm>
          <a:prstGeom prst="rect">
            <a:avLst/>
          </a:prstGeom>
          <a:noFill/>
        </p:spPr>
        <p:txBody>
          <a:bodyPr wrap="none">
            <a:spAutoFit/>
          </a:bodyPr>
          <a:lstStyle/>
          <a:p>
            <a:pPr algn="ctr">
              <a:defRPr/>
            </a:pPr>
            <a:r>
              <a:rPr lang="en-US" sz="2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Bài 22: BẢO VỆ VỐN GENE CỦA LOÀI NGƯỜI </a:t>
            </a:r>
          </a:p>
          <a:p>
            <a:pPr algn="ctr">
              <a:defRPr/>
            </a:pPr>
            <a:r>
              <a:rPr lang="en-US" sz="2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&amp; MỘT SỐ VẤN ĐỀ XÃ HỘI CỦA DI TRUYỀN HỌC</a:t>
            </a:r>
          </a:p>
        </p:txBody>
      </p:sp>
      <p:sp>
        <p:nvSpPr>
          <p:cNvPr id="5" name="Rectangle 4">
            <a:extLst>
              <a:ext uri="{FF2B5EF4-FFF2-40B4-BE49-F238E27FC236}">
                <a16:creationId xmlns:a16="http://schemas.microsoft.com/office/drawing/2014/main" id="{5BA51509-1950-4963-84E6-8C80F0045019}"/>
              </a:ext>
            </a:extLst>
          </p:cNvPr>
          <p:cNvSpPr/>
          <p:nvPr/>
        </p:nvSpPr>
        <p:spPr>
          <a:xfrm>
            <a:off x="385763" y="990600"/>
            <a:ext cx="3968750" cy="430213"/>
          </a:xfrm>
          <a:prstGeom prst="rect">
            <a:avLst/>
          </a:prstGeom>
        </p:spPr>
        <p:txBody>
          <a:bodyPr wrap="none">
            <a:spAutoFit/>
          </a:bodyPr>
          <a:lstStyle/>
          <a:p>
            <a:pPr marL="342900" indent="-342900" eaLnBrk="1" hangingPunct="1">
              <a:spcBef>
                <a:spcPts val="600"/>
              </a:spcBef>
              <a:buClr>
                <a:schemeClr val="hlink"/>
              </a:buClr>
              <a:defRPr/>
            </a:pPr>
            <a:r>
              <a:rPr lang="en-US" sz="2200" b="1" kern="0" dirty="0">
                <a:latin typeface="Times New Roman" charset="0"/>
                <a:cs typeface="Times New Roman" charset="0"/>
              </a:rPr>
              <a:t>4. Di </a:t>
            </a:r>
            <a:r>
              <a:rPr lang="en-US" sz="2200" b="1" kern="0" dirty="0" err="1">
                <a:latin typeface="Times New Roman" charset="0"/>
                <a:cs typeface="Times New Roman" charset="0"/>
              </a:rPr>
              <a:t>truyền</a:t>
            </a:r>
            <a:r>
              <a:rPr lang="en-US" sz="2200" b="1" kern="0" dirty="0">
                <a:latin typeface="Times New Roman" charset="0"/>
                <a:cs typeface="Times New Roman" charset="0"/>
              </a:rPr>
              <a:t> </a:t>
            </a:r>
            <a:r>
              <a:rPr lang="en-US" sz="2200" b="1" kern="0" dirty="0" err="1">
                <a:latin typeface="Times New Roman" charset="0"/>
                <a:cs typeface="Times New Roman" charset="0"/>
              </a:rPr>
              <a:t>học</a:t>
            </a:r>
            <a:r>
              <a:rPr lang="en-US" sz="2200" b="1" kern="0" dirty="0">
                <a:latin typeface="Times New Roman" charset="0"/>
                <a:cs typeface="Times New Roman" charset="0"/>
              </a:rPr>
              <a:t> </a:t>
            </a:r>
            <a:r>
              <a:rPr lang="en-US" sz="2200" b="1" kern="0" dirty="0" err="1">
                <a:latin typeface="Times New Roman" charset="0"/>
                <a:cs typeface="Times New Roman" charset="0"/>
              </a:rPr>
              <a:t>với</a:t>
            </a:r>
            <a:r>
              <a:rPr lang="en-US" sz="2200" b="1" kern="0" dirty="0">
                <a:latin typeface="Times New Roman" charset="0"/>
                <a:cs typeface="Times New Roman" charset="0"/>
              </a:rPr>
              <a:t> </a:t>
            </a:r>
            <a:r>
              <a:rPr lang="en-US" sz="2200" b="1" kern="0" dirty="0" err="1">
                <a:latin typeface="Times New Roman" charset="0"/>
                <a:cs typeface="Times New Roman" charset="0"/>
              </a:rPr>
              <a:t>bệnh</a:t>
            </a:r>
            <a:r>
              <a:rPr lang="en-US" sz="2200" b="1" kern="0" dirty="0">
                <a:latin typeface="Times New Roman" charset="0"/>
                <a:cs typeface="Times New Roman" charset="0"/>
              </a:rPr>
              <a:t> AIDS</a:t>
            </a:r>
          </a:p>
        </p:txBody>
      </p:sp>
      <p:sp>
        <p:nvSpPr>
          <p:cNvPr id="16388" name="TextBox 5">
            <a:extLst>
              <a:ext uri="{FF2B5EF4-FFF2-40B4-BE49-F238E27FC236}">
                <a16:creationId xmlns:a16="http://schemas.microsoft.com/office/drawing/2014/main" id="{CB7E4A65-7965-469B-96D0-C437BE419382}"/>
              </a:ext>
            </a:extLst>
          </p:cNvPr>
          <p:cNvSpPr txBox="1">
            <a:spLocks noChangeArrowheads="1"/>
          </p:cNvSpPr>
          <p:nvPr/>
        </p:nvSpPr>
        <p:spPr bwMode="auto">
          <a:xfrm>
            <a:off x="385763" y="1905000"/>
            <a:ext cx="75596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buFontTx/>
              <a:buChar char="-"/>
            </a:pPr>
            <a:r>
              <a:rPr lang="en-US" altLang="en-US" sz="2800"/>
              <a:t>Được gây nên bởi </a:t>
            </a:r>
            <a:r>
              <a:rPr lang="en-US" altLang="en-US" sz="2800">
                <a:solidFill>
                  <a:srgbClr val="FF0000"/>
                </a:solidFill>
              </a:rPr>
              <a:t>HIV</a:t>
            </a:r>
            <a:r>
              <a:rPr lang="en-US" altLang="en-US" sz="2800"/>
              <a:t>.</a:t>
            </a:r>
          </a:p>
          <a:p>
            <a:pPr algn="just">
              <a:buFontTx/>
              <a:buChar char="-"/>
            </a:pPr>
            <a:r>
              <a:rPr lang="en-US" altLang="en-US" sz="2800">
                <a:solidFill>
                  <a:srgbClr val="FF0000"/>
                </a:solidFill>
              </a:rPr>
              <a:t>Làm mất khả năng miễn dịch</a:t>
            </a:r>
            <a:r>
              <a:rPr lang="en-US" altLang="en-US" sz="2800"/>
              <a:t>. Các vi sinh vật khác lợi dụng lúc cơ thể bị suy giảm miễn dịch để </a:t>
            </a:r>
            <a:r>
              <a:rPr lang="en-US" altLang="en-US" sz="2800">
                <a:solidFill>
                  <a:srgbClr val="FF0000"/>
                </a:solidFill>
              </a:rPr>
              <a:t>tấn công</a:t>
            </a:r>
            <a:r>
              <a:rPr lang="en-US" altLang="en-US" sz="2800"/>
              <a:t>          Chết</a:t>
            </a:r>
          </a:p>
        </p:txBody>
      </p:sp>
      <p:cxnSp>
        <p:nvCxnSpPr>
          <p:cNvPr id="8" name="Straight Arrow Connector 7">
            <a:extLst>
              <a:ext uri="{FF2B5EF4-FFF2-40B4-BE49-F238E27FC236}">
                <a16:creationId xmlns:a16="http://schemas.microsoft.com/office/drawing/2014/main" id="{1CBF2739-B5F5-4E01-A01B-A02A69E4A15C}"/>
              </a:ext>
            </a:extLst>
          </p:cNvPr>
          <p:cNvCxnSpPr/>
          <p:nvPr/>
        </p:nvCxnSpPr>
        <p:spPr>
          <a:xfrm>
            <a:off x="2057400" y="3505200"/>
            <a:ext cx="68580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20B9727-6D0A-4E15-9441-41367FE84EBC}"/>
              </a:ext>
            </a:extLst>
          </p:cNvPr>
          <p:cNvSpPr>
            <a:spLocks noGrp="1"/>
          </p:cNvSpPr>
          <p:nvPr>
            <p:ph type="title"/>
          </p:nvPr>
        </p:nvSpPr>
        <p:spPr>
          <a:xfrm>
            <a:off x="457200" y="38100"/>
            <a:ext cx="8229600" cy="715963"/>
          </a:xfrm>
        </p:spPr>
        <p:txBody>
          <a:bodyPr/>
          <a:lstStyle/>
          <a:p>
            <a:pPr eaLnBrk="1" hangingPunct="1"/>
            <a:r>
              <a:rPr lang="en-US" altLang="en-US" sz="3200" b="1">
                <a:latin typeface="Times New Roman" panose="02020603050405020304" pitchFamily="18" charset="0"/>
                <a:cs typeface="Times New Roman" panose="02020603050405020304" pitchFamily="18" charset="0"/>
              </a:rPr>
              <a:t>BÀI TẬP VỀ NHÀ</a:t>
            </a:r>
          </a:p>
        </p:txBody>
      </p:sp>
      <p:sp>
        <p:nvSpPr>
          <p:cNvPr id="18435" name="Content Placeholder 2">
            <a:extLst>
              <a:ext uri="{FF2B5EF4-FFF2-40B4-BE49-F238E27FC236}">
                <a16:creationId xmlns:a16="http://schemas.microsoft.com/office/drawing/2014/main" id="{B7862BF9-E6A9-4C29-9DDF-733C62F63D7F}"/>
              </a:ext>
            </a:extLst>
          </p:cNvPr>
          <p:cNvSpPr>
            <a:spLocks noGrp="1"/>
          </p:cNvSpPr>
          <p:nvPr>
            <p:ph idx="1"/>
          </p:nvPr>
        </p:nvSpPr>
        <p:spPr>
          <a:xfrm>
            <a:off x="152400" y="762000"/>
            <a:ext cx="8686800" cy="6096000"/>
          </a:xfrm>
        </p:spPr>
        <p:txBody>
          <a:bodyPr/>
          <a:lstStyle/>
          <a:p>
            <a:pPr algn="just">
              <a:buFont typeface="Arial" panose="020B0604020202020204" pitchFamily="34" charset="0"/>
              <a:buNone/>
            </a:pPr>
            <a:r>
              <a:rPr lang="it-IT" altLang="en-US" sz="2400" b="1">
                <a:latin typeface="Times New Roman" panose="02020603050405020304" pitchFamily="18" charset="0"/>
              </a:rPr>
              <a:t>1. Từ khóa tra cứu:</a:t>
            </a:r>
          </a:p>
          <a:p>
            <a:pPr algn="just">
              <a:buFont typeface="Arial" panose="020B0604020202020204" pitchFamily="34" charset="0"/>
              <a:buNone/>
            </a:pPr>
            <a:r>
              <a:rPr lang="it-IT" altLang="en-US" sz="2400" b="1">
                <a:solidFill>
                  <a:srgbClr val="0000FF"/>
                </a:solidFill>
                <a:latin typeface="Times New Roman" panose="02020603050405020304" pitchFamily="18" charset="0"/>
              </a:rPr>
              <a:t>  - Amniocentesis: </a:t>
            </a:r>
            <a:r>
              <a:rPr lang="it-IT" altLang="en-US" sz="2400">
                <a:latin typeface="Times New Roman" panose="02020603050405020304" pitchFamily="18" charset="0"/>
              </a:rPr>
              <a:t>Biện pháp chọc dò dịch ối.</a:t>
            </a:r>
          </a:p>
          <a:p>
            <a:pPr algn="just">
              <a:buFont typeface="Arial" panose="020B0604020202020204" pitchFamily="34" charset="0"/>
              <a:buNone/>
            </a:pPr>
            <a:r>
              <a:rPr lang="it-IT" altLang="en-US" sz="2400" b="1">
                <a:solidFill>
                  <a:srgbClr val="0000FF"/>
                </a:solidFill>
                <a:latin typeface="Times New Roman" panose="02020603050405020304" pitchFamily="18" charset="0"/>
              </a:rPr>
              <a:t>  - Chorionic villus sampling: </a:t>
            </a:r>
            <a:r>
              <a:rPr lang="it-IT" altLang="en-US" sz="2400">
                <a:latin typeface="Times New Roman" panose="02020603050405020304" pitchFamily="18" charset="0"/>
              </a:rPr>
              <a:t>Biện pháp Sinh thiết tua nhau thai.</a:t>
            </a:r>
          </a:p>
          <a:p>
            <a:pPr algn="just">
              <a:buFont typeface="Arial" panose="020B0604020202020204" pitchFamily="34" charset="0"/>
              <a:buNone/>
            </a:pPr>
            <a:r>
              <a:rPr lang="it-IT" altLang="en-US" sz="2400" b="1">
                <a:solidFill>
                  <a:srgbClr val="0000FF"/>
                </a:solidFill>
                <a:latin typeface="Times New Roman" panose="02020603050405020304" pitchFamily="18" charset="0"/>
              </a:rPr>
              <a:t>  - Gene therapy: </a:t>
            </a:r>
            <a:r>
              <a:rPr lang="it-IT" altLang="en-US" sz="2400">
                <a:latin typeface="Times New Roman" panose="02020603050405020304" pitchFamily="18" charset="0"/>
              </a:rPr>
              <a:t>Liệu pháp gene.</a:t>
            </a:r>
          </a:p>
          <a:p>
            <a:pPr algn="just">
              <a:buFont typeface="Arial" panose="020B0604020202020204" pitchFamily="34" charset="0"/>
              <a:buNone/>
            </a:pPr>
            <a:r>
              <a:rPr lang="it-IT" altLang="en-US" sz="2400" b="1">
                <a:solidFill>
                  <a:srgbClr val="0000FF"/>
                </a:solidFill>
                <a:latin typeface="Times New Roman" panose="02020603050405020304" pitchFamily="18" charset="0"/>
              </a:rPr>
              <a:t>  - Gene technology: </a:t>
            </a:r>
            <a:r>
              <a:rPr lang="it-IT" altLang="en-US" sz="2400">
                <a:latin typeface="Times New Roman" panose="02020603050405020304" pitchFamily="18" charset="0"/>
              </a:rPr>
              <a:t>Công nghệ gene</a:t>
            </a:r>
          </a:p>
          <a:p>
            <a:pPr algn="just">
              <a:buFont typeface="Arial" panose="020B0604020202020204" pitchFamily="34" charset="0"/>
              <a:buNone/>
            </a:pPr>
            <a:r>
              <a:rPr lang="it-IT" altLang="en-US" sz="2400" b="1">
                <a:solidFill>
                  <a:srgbClr val="0000FF"/>
                </a:solidFill>
                <a:latin typeface="Times New Roman" panose="02020603050405020304" pitchFamily="18" charset="0"/>
              </a:rPr>
              <a:t>  - Cellular technology: </a:t>
            </a:r>
            <a:r>
              <a:rPr lang="it-IT" altLang="en-US" sz="2400">
                <a:latin typeface="Times New Roman" panose="02020603050405020304" pitchFamily="18" charset="0"/>
              </a:rPr>
              <a:t>Công nghệ tế bào</a:t>
            </a:r>
          </a:p>
          <a:p>
            <a:pPr algn="just">
              <a:buFont typeface="Arial" panose="020B0604020202020204" pitchFamily="34" charset="0"/>
              <a:buNone/>
            </a:pPr>
            <a:endParaRPr lang="it-IT" altLang="en-US" sz="2400" b="1">
              <a:latin typeface="Times New Roman" panose="02020603050405020304" pitchFamily="18" charset="0"/>
            </a:endParaRPr>
          </a:p>
          <a:p>
            <a:pPr algn="just">
              <a:buFont typeface="Arial" panose="020B0604020202020204" pitchFamily="34" charset="0"/>
              <a:buNone/>
            </a:pPr>
            <a:r>
              <a:rPr lang="it-IT" altLang="en-US" sz="2400" b="1">
                <a:latin typeface="Times New Roman" panose="02020603050405020304" pitchFamily="18" charset="0"/>
              </a:rPr>
              <a:t>2. BTVN:</a:t>
            </a:r>
          </a:p>
          <a:p>
            <a:pPr algn="just">
              <a:buFont typeface="Arial" panose="020B0604020202020204" pitchFamily="34" charset="0"/>
              <a:buNone/>
            </a:pPr>
            <a:r>
              <a:rPr lang="it-IT" altLang="en-US" sz="2400">
                <a:latin typeface="Times New Roman" panose="02020603050405020304" pitchFamily="18" charset="0"/>
              </a:rPr>
              <a:t>- Hoàn thiện bài soạn, học bài.</a:t>
            </a:r>
          </a:p>
          <a:p>
            <a:pPr algn="just">
              <a:buFont typeface="Arial" panose="020B0604020202020204" pitchFamily="34" charset="0"/>
              <a:buNone/>
            </a:pPr>
            <a:r>
              <a:rPr lang="it-IT" altLang="en-US" sz="2400">
                <a:latin typeface="Times New Roman" panose="02020603050405020304" pitchFamily="18" charset="0"/>
              </a:rPr>
              <a:t>- Soạn bài 24 – Các bằng chứng tiến hóa.</a:t>
            </a:r>
          </a:p>
          <a:p>
            <a:pPr algn="just">
              <a:buFont typeface="Arial" panose="020B0604020202020204" pitchFamily="34" charset="0"/>
              <a:buNone/>
            </a:pPr>
            <a:endParaRPr lang="it-IT" altLang="en-US" sz="1400" b="1">
              <a:latin typeface="Times New Roman" panose="02020603050405020304" pitchFamily="18" charset="0"/>
            </a:endParaRPr>
          </a:p>
          <a:p>
            <a:pPr algn="just">
              <a:buFont typeface="Arial" panose="020B0604020202020204" pitchFamily="34" charset="0"/>
              <a:buNone/>
            </a:pPr>
            <a:endParaRPr lang="it-IT" altLang="en-US" sz="2400" b="1">
              <a:latin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WordArt 7">
            <a:extLst>
              <a:ext uri="{FF2B5EF4-FFF2-40B4-BE49-F238E27FC236}">
                <a16:creationId xmlns:a16="http://schemas.microsoft.com/office/drawing/2014/main" id="{637D9E14-EB82-411B-8D5D-2D5515B3337C}"/>
              </a:ext>
            </a:extLst>
          </p:cNvPr>
          <p:cNvSpPr>
            <a:spLocks noChangeArrowheads="1" noChangeShapeType="1" noTextEdit="1"/>
          </p:cNvSpPr>
          <p:nvPr/>
        </p:nvSpPr>
        <p:spPr bwMode="auto">
          <a:xfrm>
            <a:off x="762000" y="1109663"/>
            <a:ext cx="7924800" cy="17526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vi-VN"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BẢO VỆ VỐN GEN CỦA LOÀI NGƯỜI</a:t>
            </a:r>
          </a:p>
          <a:p>
            <a:pPr algn="ctr">
              <a:defRPr/>
            </a:pPr>
            <a:r>
              <a:rPr lang="vi-VN"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VÀ MỘT SỐ VẤN ĐỀ XÃ HỘI</a:t>
            </a:r>
          </a:p>
          <a:p>
            <a:pPr algn="ctr">
              <a:defRPr/>
            </a:pPr>
            <a:r>
              <a:rPr lang="vi-VN"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rPr>
              <a:t>CỦA DI TRUYỀN HỌC</a:t>
            </a:r>
            <a:endParaRPr lang="en-US"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a:cs typeface="Times New Roman"/>
            </a:endParaRPr>
          </a:p>
        </p:txBody>
      </p:sp>
      <p:sp>
        <p:nvSpPr>
          <p:cNvPr id="3081" name="WordArt 9" descr="Narrow vertical">
            <a:extLst>
              <a:ext uri="{FF2B5EF4-FFF2-40B4-BE49-F238E27FC236}">
                <a16:creationId xmlns:a16="http://schemas.microsoft.com/office/drawing/2014/main" id="{283EFCFB-D9B6-4A0D-8F18-8BD3A06B8B3D}"/>
              </a:ext>
            </a:extLst>
          </p:cNvPr>
          <p:cNvSpPr>
            <a:spLocks noChangeArrowheads="1" noChangeShapeType="1" noTextEdit="1"/>
          </p:cNvSpPr>
          <p:nvPr/>
        </p:nvSpPr>
        <p:spPr bwMode="auto">
          <a:xfrm>
            <a:off x="3609181" y="434183"/>
            <a:ext cx="1519237" cy="380999"/>
          </a:xfrm>
          <a:prstGeom prst="rect">
            <a:avLst/>
          </a:prstGeom>
        </p:spPr>
        <p:txBody>
          <a:bodyPr wrap="none" fromWordArt="1">
            <a:prstTxWarp prst="textCurveUp">
              <a:avLst>
                <a:gd name="adj" fmla="val 0"/>
              </a:avLst>
            </a:prstTxWarp>
          </a:bodyPr>
          <a:lstStyle/>
          <a:p>
            <a:pPr algn="ctr">
              <a:defRPr/>
            </a:pPr>
            <a:r>
              <a:rPr lang="en-US" sz="3600" b="1" kern="1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Bài</a:t>
            </a:r>
            <a:r>
              <a:rPr lang="en-US" sz="3600" b="1" kern="1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a:cs typeface="Times New Roman"/>
              </a:rPr>
              <a:t> 22</a:t>
            </a:r>
          </a:p>
        </p:txBody>
      </p:sp>
      <p:sp>
        <p:nvSpPr>
          <p:cNvPr id="4101" name="Rectangle 1">
            <a:extLst>
              <a:ext uri="{FF2B5EF4-FFF2-40B4-BE49-F238E27FC236}">
                <a16:creationId xmlns:a16="http://schemas.microsoft.com/office/drawing/2014/main" id="{482EEAF8-1AA4-493C-9374-28FF7ADE020F}"/>
              </a:ext>
            </a:extLst>
          </p:cNvPr>
          <p:cNvSpPr>
            <a:spLocks noChangeArrowheads="1"/>
          </p:cNvSpPr>
          <p:nvPr/>
        </p:nvSpPr>
        <p:spPr bwMode="auto">
          <a:xfrm>
            <a:off x="1638300" y="3409950"/>
            <a:ext cx="594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b="1" i="1">
                <a:solidFill>
                  <a:srgbClr val="00682F"/>
                </a:solidFill>
              </a:rPr>
              <a:t>Protect human genome and some social problems of genetic </a:t>
            </a:r>
            <a:endParaRPr lang="en-US" altLang="en-US" b="1">
              <a:solidFill>
                <a:srgbClr val="00682F"/>
              </a:solidFill>
            </a:endParaRPr>
          </a:p>
        </p:txBody>
      </p:sp>
      <p:pic>
        <p:nvPicPr>
          <p:cNvPr id="4102" name="Picture 6">
            <a:extLst>
              <a:ext uri="{FF2B5EF4-FFF2-40B4-BE49-F238E27FC236}">
                <a16:creationId xmlns:a16="http://schemas.microsoft.com/office/drawing/2014/main" id="{0AA766EF-5322-46A5-8B11-CBE2EF0DF2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2000" b="21361"/>
          <a:stretch>
            <a:fillRect/>
          </a:stretch>
        </p:blipFill>
        <p:spPr bwMode="auto">
          <a:xfrm>
            <a:off x="6159500" y="4059238"/>
            <a:ext cx="33528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descr="http://www.livingwithtrisomy13.org/images/variadas_002.jpg">
            <a:extLst>
              <a:ext uri="{FF2B5EF4-FFF2-40B4-BE49-F238E27FC236}">
                <a16:creationId xmlns:a16="http://schemas.microsoft.com/office/drawing/2014/main" id="{E371D2C1-64E1-4D6C-9CB2-8CB510EC5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050" y="4179888"/>
            <a:ext cx="13843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9" descr="edward s syndrome">
            <a:extLst>
              <a:ext uri="{FF2B5EF4-FFF2-40B4-BE49-F238E27FC236}">
                <a16:creationId xmlns:a16="http://schemas.microsoft.com/office/drawing/2014/main" id="{64D8C25A-07D7-4F4D-B269-6D6A042801CD}"/>
              </a:ext>
            </a:extLst>
          </p:cNvPr>
          <p:cNvSpPr>
            <a:spLocks noChangeAspect="1" noChangeArrowheads="1"/>
          </p:cNvSpPr>
          <p:nvPr/>
        </p:nvSpPr>
        <p:spPr bwMode="auto">
          <a:xfrm>
            <a:off x="457200" y="3414713"/>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endParaRPr lang="en-US" altLang="en-US"/>
          </a:p>
        </p:txBody>
      </p:sp>
      <p:pic>
        <p:nvPicPr>
          <p:cNvPr id="3080" name="Picture 18" descr="http://qwickstep.com/m/blank.gif">
            <a:extLst>
              <a:ext uri="{FF2B5EF4-FFF2-40B4-BE49-F238E27FC236}">
                <a16:creationId xmlns:a16="http://schemas.microsoft.com/office/drawing/2014/main" id="{AEE6D70F-8D12-4702-9687-FDF8E1A6D7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6055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9" descr="http://qwickstep.com/m/blank.gif">
            <a:extLst>
              <a:ext uri="{FF2B5EF4-FFF2-40B4-BE49-F238E27FC236}">
                <a16:creationId xmlns:a16="http://schemas.microsoft.com/office/drawing/2014/main" id="{CEC7CFEF-F354-45A0-A729-8FEAC75B72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6055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0" descr="http://qwickstep.com/m/blank.gif">
            <a:extLst>
              <a:ext uri="{FF2B5EF4-FFF2-40B4-BE49-F238E27FC236}">
                <a16:creationId xmlns:a16="http://schemas.microsoft.com/office/drawing/2014/main" id="{D6E58D04-CC2E-4AC8-BE07-145751B8D1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6055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1" descr="http://qwickstep.com/m/blank.gif">
            <a:extLst>
              <a:ext uri="{FF2B5EF4-FFF2-40B4-BE49-F238E27FC236}">
                <a16:creationId xmlns:a16="http://schemas.microsoft.com/office/drawing/2014/main" id="{173CD9C5-97B1-40B8-9EA0-33C42B077A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6055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2" descr="http://qwickstep.com/m/blank.gif">
            <a:extLst>
              <a:ext uri="{FF2B5EF4-FFF2-40B4-BE49-F238E27FC236}">
                <a16:creationId xmlns:a16="http://schemas.microsoft.com/office/drawing/2014/main" id="{F00808DA-53EE-4CC4-92CB-677D6D5807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6055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3" descr="http://qwickstep.com/m/blank.gif">
            <a:extLst>
              <a:ext uri="{FF2B5EF4-FFF2-40B4-BE49-F238E27FC236}">
                <a16:creationId xmlns:a16="http://schemas.microsoft.com/office/drawing/2014/main" id="{C7501559-EE16-4CC1-98DA-F494657AA3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6055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4" descr="http://qwickstep.com/m/blank.gif">
            <a:extLst>
              <a:ext uri="{FF2B5EF4-FFF2-40B4-BE49-F238E27FC236}">
                <a16:creationId xmlns:a16="http://schemas.microsoft.com/office/drawing/2014/main" id="{1718C4A6-5BE2-402B-BAAA-BDBEBEB320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860550"/>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3" name="Picture 47" descr="http://www.ispub.com/ispub/ijtwm/volume_4_number_2_49/edwards_syndrome_in_a_neonate_from_a_developing_country_reasons_for_concern_a_case_report_1/edwards-fig1.jpg">
            <a:extLst>
              <a:ext uri="{FF2B5EF4-FFF2-40B4-BE49-F238E27FC236}">
                <a16:creationId xmlns:a16="http://schemas.microsoft.com/office/drawing/2014/main" id="{52EA267D-4B49-4A49-B723-2A9E44D7D1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4421188"/>
            <a:ext cx="15748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6" name="Picture 50" descr="Yu Zhenhuan">
            <a:extLst>
              <a:ext uri="{FF2B5EF4-FFF2-40B4-BE49-F238E27FC236}">
                <a16:creationId xmlns:a16="http://schemas.microsoft.com/office/drawing/2014/main" id="{145F3AB4-D6D0-4E1B-A7AC-5F1EF11DCE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r="7042"/>
          <a:stretch>
            <a:fillRect/>
          </a:stretch>
        </p:blipFill>
        <p:spPr bwMode="auto">
          <a:xfrm>
            <a:off x="1854200" y="4368800"/>
            <a:ext cx="25146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7" name="Picture 51">
            <a:extLst>
              <a:ext uri="{FF2B5EF4-FFF2-40B4-BE49-F238E27FC236}">
                <a16:creationId xmlns:a16="http://schemas.microsoft.com/office/drawing/2014/main" id="{F646C5AE-3CBA-4877-A5B5-3AA088B4F6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25" y="3962400"/>
            <a:ext cx="2279650"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147"/>
                                        </p:tgtEl>
                                        <p:attrNameLst>
                                          <p:attrName>style.visibility</p:attrName>
                                        </p:attrNameLst>
                                      </p:cBhvr>
                                      <p:to>
                                        <p:strVal val="visible"/>
                                      </p:to>
                                    </p:set>
                                    <p:animEffect transition="in" filter="fade">
                                      <p:cBhvr>
                                        <p:cTn id="7" dur="500"/>
                                        <p:tgtEl>
                                          <p:spTgt spid="41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146"/>
                                        </p:tgtEl>
                                        <p:attrNameLst>
                                          <p:attrName>style.visibility</p:attrName>
                                        </p:attrNameLst>
                                      </p:cBhvr>
                                      <p:to>
                                        <p:strVal val="visible"/>
                                      </p:to>
                                    </p:set>
                                    <p:animEffect transition="in" filter="fade">
                                      <p:cBhvr>
                                        <p:cTn id="12" dur="500"/>
                                        <p:tgtEl>
                                          <p:spTgt spid="41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143"/>
                                        </p:tgtEl>
                                        <p:attrNameLst>
                                          <p:attrName>style.visibility</p:attrName>
                                        </p:attrNameLst>
                                      </p:cBhvr>
                                      <p:to>
                                        <p:strVal val="visible"/>
                                      </p:to>
                                    </p:set>
                                    <p:animEffect transition="in" filter="fade">
                                      <p:cBhvr>
                                        <p:cTn id="17" dur="500"/>
                                        <p:tgtEl>
                                          <p:spTgt spid="414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fade">
                                      <p:cBhvr>
                                        <p:cTn id="22" dur="500"/>
                                        <p:tgtEl>
                                          <p:spTgt spid="41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102"/>
                                        </p:tgtEl>
                                        <p:attrNameLst>
                                          <p:attrName>style.visibility</p:attrName>
                                        </p:attrNameLst>
                                      </p:cBhvr>
                                      <p:to>
                                        <p:strVal val="visible"/>
                                      </p:to>
                                    </p:set>
                                    <p:animEffect transition="in" filter="fade">
                                      <p:cBhvr>
                                        <p:cTn id="27" dur="500"/>
                                        <p:tgtEl>
                                          <p:spTgt spid="41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3" presetClass="entr" presetSubtype="16" fill="hold" nodeType="clickEffect">
                                  <p:stCondLst>
                                    <p:cond delay="0"/>
                                  </p:stCondLst>
                                  <p:childTnLst>
                                    <p:set>
                                      <p:cBhvr>
                                        <p:cTn id="31" dur="1" fill="hold">
                                          <p:stCondLst>
                                            <p:cond delay="0"/>
                                          </p:stCondLst>
                                        </p:cTn>
                                        <p:tgtEl>
                                          <p:spTgt spid="3081"/>
                                        </p:tgtEl>
                                        <p:attrNameLst>
                                          <p:attrName>style.visibility</p:attrName>
                                        </p:attrNameLst>
                                      </p:cBhvr>
                                      <p:to>
                                        <p:strVal val="visible"/>
                                      </p:to>
                                    </p:set>
                                    <p:anim calcmode="lin" valueType="num">
                                      <p:cBhvr>
                                        <p:cTn id="32" dur="500" fill="hold"/>
                                        <p:tgtEl>
                                          <p:spTgt spid="3081"/>
                                        </p:tgtEl>
                                        <p:attrNameLst>
                                          <p:attrName>ppt_w</p:attrName>
                                        </p:attrNameLst>
                                      </p:cBhvr>
                                      <p:tavLst>
                                        <p:tav tm="0">
                                          <p:val>
                                            <p:fltVal val="0"/>
                                          </p:val>
                                        </p:tav>
                                        <p:tav tm="100000">
                                          <p:val>
                                            <p:strVal val="#ppt_w"/>
                                          </p:val>
                                        </p:tav>
                                      </p:tavLst>
                                    </p:anim>
                                    <p:anim calcmode="lin" valueType="num">
                                      <p:cBhvr>
                                        <p:cTn id="33" dur="500" fill="hold"/>
                                        <p:tgtEl>
                                          <p:spTgt spid="3081"/>
                                        </p:tgtEl>
                                        <p:attrNameLst>
                                          <p:attrName>ppt_h</p:attrName>
                                        </p:attrNameLst>
                                      </p:cBhvr>
                                      <p:tavLst>
                                        <p:tav tm="0">
                                          <p:val>
                                            <p:fltVal val="0"/>
                                          </p:val>
                                        </p:tav>
                                        <p:tav tm="100000">
                                          <p:val>
                                            <p:strVal val="#ppt_h"/>
                                          </p:val>
                                        </p:tav>
                                      </p:tavLst>
                                    </p:anim>
                                    <p:animEffect transition="in" filter="fade">
                                      <p:cBhvr>
                                        <p:cTn id="34" dur="500"/>
                                        <p:tgtEl>
                                          <p:spTgt spid="3081"/>
                                        </p:tgtEl>
                                      </p:cBhvr>
                                    </p:animEffect>
                                  </p:childTnLst>
                                </p:cTn>
                              </p:par>
                              <p:par>
                                <p:cTn id="35" presetID="53" presetClass="entr" presetSubtype="16" fill="hold" nodeType="withEffect">
                                  <p:stCondLst>
                                    <p:cond delay="0"/>
                                  </p:stCondLst>
                                  <p:childTnLst>
                                    <p:set>
                                      <p:cBhvr>
                                        <p:cTn id="36" dur="1" fill="hold">
                                          <p:stCondLst>
                                            <p:cond delay="0"/>
                                          </p:stCondLst>
                                        </p:cTn>
                                        <p:tgtEl>
                                          <p:spTgt spid="3079"/>
                                        </p:tgtEl>
                                        <p:attrNameLst>
                                          <p:attrName>style.visibility</p:attrName>
                                        </p:attrNameLst>
                                      </p:cBhvr>
                                      <p:to>
                                        <p:strVal val="visible"/>
                                      </p:to>
                                    </p:set>
                                    <p:anim calcmode="lin" valueType="num">
                                      <p:cBhvr>
                                        <p:cTn id="37" dur="500" fill="hold"/>
                                        <p:tgtEl>
                                          <p:spTgt spid="3079"/>
                                        </p:tgtEl>
                                        <p:attrNameLst>
                                          <p:attrName>ppt_w</p:attrName>
                                        </p:attrNameLst>
                                      </p:cBhvr>
                                      <p:tavLst>
                                        <p:tav tm="0">
                                          <p:val>
                                            <p:fltVal val="0"/>
                                          </p:val>
                                        </p:tav>
                                        <p:tav tm="100000">
                                          <p:val>
                                            <p:strVal val="#ppt_w"/>
                                          </p:val>
                                        </p:tav>
                                      </p:tavLst>
                                    </p:anim>
                                    <p:anim calcmode="lin" valueType="num">
                                      <p:cBhvr>
                                        <p:cTn id="38" dur="500" fill="hold"/>
                                        <p:tgtEl>
                                          <p:spTgt spid="3079"/>
                                        </p:tgtEl>
                                        <p:attrNameLst>
                                          <p:attrName>ppt_h</p:attrName>
                                        </p:attrNameLst>
                                      </p:cBhvr>
                                      <p:tavLst>
                                        <p:tav tm="0">
                                          <p:val>
                                            <p:fltVal val="0"/>
                                          </p:val>
                                        </p:tav>
                                        <p:tav tm="100000">
                                          <p:val>
                                            <p:strVal val="#ppt_h"/>
                                          </p:val>
                                        </p:tav>
                                      </p:tavLst>
                                    </p:anim>
                                    <p:animEffect transition="in" filter="fade">
                                      <p:cBhvr>
                                        <p:cTn id="39" dur="500"/>
                                        <p:tgtEl>
                                          <p:spTgt spid="307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01"/>
                                        </p:tgtEl>
                                        <p:attrNameLst>
                                          <p:attrName>style.visibility</p:attrName>
                                        </p:attrNameLst>
                                      </p:cBhvr>
                                      <p:to>
                                        <p:strVal val="visible"/>
                                      </p:to>
                                    </p:set>
                                    <p:anim calcmode="lin" valueType="num">
                                      <p:cBhvr>
                                        <p:cTn id="42" dur="500" fill="hold"/>
                                        <p:tgtEl>
                                          <p:spTgt spid="4101"/>
                                        </p:tgtEl>
                                        <p:attrNameLst>
                                          <p:attrName>ppt_w</p:attrName>
                                        </p:attrNameLst>
                                      </p:cBhvr>
                                      <p:tavLst>
                                        <p:tav tm="0">
                                          <p:val>
                                            <p:fltVal val="0"/>
                                          </p:val>
                                        </p:tav>
                                        <p:tav tm="100000">
                                          <p:val>
                                            <p:strVal val="#ppt_w"/>
                                          </p:val>
                                        </p:tav>
                                      </p:tavLst>
                                    </p:anim>
                                    <p:anim calcmode="lin" valueType="num">
                                      <p:cBhvr>
                                        <p:cTn id="43" dur="500" fill="hold"/>
                                        <p:tgtEl>
                                          <p:spTgt spid="4101"/>
                                        </p:tgtEl>
                                        <p:attrNameLst>
                                          <p:attrName>ppt_h</p:attrName>
                                        </p:attrNameLst>
                                      </p:cBhvr>
                                      <p:tavLst>
                                        <p:tav tm="0">
                                          <p:val>
                                            <p:fltVal val="0"/>
                                          </p:val>
                                        </p:tav>
                                        <p:tav tm="100000">
                                          <p:val>
                                            <p:strVal val="#ppt_h"/>
                                          </p:val>
                                        </p:tav>
                                      </p:tavLst>
                                    </p:anim>
                                    <p:animEffect transition="in" filter="fade">
                                      <p:cBhvr>
                                        <p:cTn id="44" dur="5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233841-B1F4-444C-8158-0906EB80ED63}"/>
              </a:ext>
            </a:extLst>
          </p:cNvPr>
          <p:cNvSpPr txBox="1">
            <a:spLocks noChangeArrowheads="1"/>
          </p:cNvSpPr>
          <p:nvPr/>
        </p:nvSpPr>
        <p:spPr bwMode="auto">
          <a:xfrm>
            <a:off x="381000" y="1603375"/>
            <a:ext cx="8763000"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200">
                <a:cs typeface="Times New Roman" panose="02020603050405020304" pitchFamily="18" charset="0"/>
              </a:rPr>
              <a:t>- Đột biến không ngừng phát sinh.</a:t>
            </a:r>
          </a:p>
          <a:p>
            <a:r>
              <a:rPr lang="en-US" altLang="en-US" sz="2200">
                <a:cs typeface="Times New Roman" panose="02020603050405020304" pitchFamily="18" charset="0"/>
              </a:rPr>
              <a:t>- Thường gây hại.</a:t>
            </a:r>
          </a:p>
          <a:p>
            <a:r>
              <a:rPr lang="en-US" altLang="en-US" sz="2200">
                <a:cs typeface="Times New Roman" panose="02020603050405020304" pitchFamily="18" charset="0"/>
              </a:rPr>
              <a:t>- Khi đã phát sinh thì khó bị loại bỏ.</a:t>
            </a:r>
          </a:p>
          <a:p>
            <a:r>
              <a:rPr lang="en-US" altLang="en-US" sz="2200">
                <a:cs typeface="Times New Roman" panose="02020603050405020304" pitchFamily="18" charset="0"/>
              </a:rPr>
              <a:t>→ Các đột biến có hại tích lũy, lan tràn trong quần thể qua các thế hệ =&gt; Gánh nặng di truyền.</a:t>
            </a:r>
          </a:p>
        </p:txBody>
      </p:sp>
      <p:pic>
        <p:nvPicPr>
          <p:cNvPr id="4099" name="Picture 4" descr="CAURF3JG">
            <a:extLst>
              <a:ext uri="{FF2B5EF4-FFF2-40B4-BE49-F238E27FC236}">
                <a16:creationId xmlns:a16="http://schemas.microsoft.com/office/drawing/2014/main" id="{9287129A-6E5E-4FC1-BA40-FE90A45F4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950" y="3929063"/>
            <a:ext cx="2330450" cy="176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dinhthiminhhoa">
            <a:extLst>
              <a:ext uri="{FF2B5EF4-FFF2-40B4-BE49-F238E27FC236}">
                <a16:creationId xmlns:a16="http://schemas.microsoft.com/office/drawing/2014/main" id="{4A679A87-005B-4BEE-A142-9E7007B215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5" y="3929063"/>
            <a:ext cx="20224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1201032-6F56-4EA7-944D-0E1D1604F0E9}"/>
              </a:ext>
            </a:extLst>
          </p:cNvPr>
          <p:cNvSpPr/>
          <p:nvPr/>
        </p:nvSpPr>
        <p:spPr>
          <a:xfrm>
            <a:off x="0" y="838200"/>
            <a:ext cx="5403850" cy="430213"/>
          </a:xfrm>
          <a:prstGeom prst="rect">
            <a:avLst/>
          </a:prstGeom>
        </p:spPr>
        <p:txBody>
          <a:bodyPr wrap="none">
            <a:spAutoFit/>
          </a:bodyPr>
          <a:lstStyle/>
          <a:p>
            <a:pPr marL="342900" indent="-342900" eaLnBrk="1" hangingPunct="1">
              <a:spcBef>
                <a:spcPts val="600"/>
              </a:spcBef>
              <a:buClr>
                <a:schemeClr val="hlink"/>
              </a:buClr>
              <a:defRPr/>
            </a:pPr>
            <a:r>
              <a:rPr lang="en-US" sz="2200" b="1" kern="0" dirty="0">
                <a:latin typeface="Times New Roman" charset="0"/>
                <a:cs typeface="Times New Roman" charset="0"/>
              </a:rPr>
              <a:t>I. BẢO VỆ VỐN GEN CỦA LOÀI NGƯỜI</a:t>
            </a:r>
          </a:p>
        </p:txBody>
      </p:sp>
      <p:pic>
        <p:nvPicPr>
          <p:cNvPr id="7" name="Picture 4" descr="dioxin2_250">
            <a:extLst>
              <a:ext uri="{FF2B5EF4-FFF2-40B4-BE49-F238E27FC236}">
                <a16:creationId xmlns:a16="http://schemas.microsoft.com/office/drawing/2014/main" id="{804EE022-EFFA-43A5-A55B-5ED3C1C449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838" y="3937000"/>
            <a:ext cx="1884362"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blogDSCF1764b">
            <a:extLst>
              <a:ext uri="{FF2B5EF4-FFF2-40B4-BE49-F238E27FC236}">
                <a16:creationId xmlns:a16="http://schemas.microsoft.com/office/drawing/2014/main" id="{69021730-9C1D-4801-90ED-A2926B7437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929063"/>
            <a:ext cx="243840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a:extLst>
              <a:ext uri="{FF2B5EF4-FFF2-40B4-BE49-F238E27FC236}">
                <a16:creationId xmlns:a16="http://schemas.microsoft.com/office/drawing/2014/main" id="{F6E3A16A-9003-4621-A00F-31F3B7C3EAC7}"/>
              </a:ext>
            </a:extLst>
          </p:cNvPr>
          <p:cNvSpPr txBox="1">
            <a:spLocks noChangeArrowheads="1"/>
          </p:cNvSpPr>
          <p:nvPr/>
        </p:nvSpPr>
        <p:spPr bwMode="auto">
          <a:xfrm>
            <a:off x="152400" y="1190625"/>
            <a:ext cx="27813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b="1">
                <a:cs typeface="Times New Roman" panose="02020603050405020304" pitchFamily="18" charset="0"/>
              </a:rPr>
              <a:t>1. Nguyên nhân:</a:t>
            </a:r>
          </a:p>
        </p:txBody>
      </p:sp>
      <p:sp>
        <p:nvSpPr>
          <p:cNvPr id="2" name="Rectangle 1">
            <a:extLst>
              <a:ext uri="{FF2B5EF4-FFF2-40B4-BE49-F238E27FC236}">
                <a16:creationId xmlns:a16="http://schemas.microsoft.com/office/drawing/2014/main" id="{59527F5B-44C8-4CC3-BE4D-2454596E5C24}"/>
              </a:ext>
            </a:extLst>
          </p:cNvPr>
          <p:cNvSpPr/>
          <p:nvPr/>
        </p:nvSpPr>
        <p:spPr>
          <a:xfrm>
            <a:off x="922816" y="0"/>
            <a:ext cx="7475059" cy="830997"/>
          </a:xfrm>
          <a:prstGeom prst="rect">
            <a:avLst/>
          </a:prstGeom>
          <a:noFill/>
        </p:spPr>
        <p:txBody>
          <a:bodyPr wrap="none">
            <a:spAutoFit/>
          </a:bodyPr>
          <a:lstStyle/>
          <a:p>
            <a:pPr algn="ctr">
              <a:defRPr/>
            </a:pP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Bài</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22: BẢO VỆ VỐN GEN CỦA LOÀI NGƯỜI </a:t>
            </a:r>
          </a:p>
          <a:p>
            <a:pPr algn="ct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&amp; MỘT SỐ VẤN ĐỀ XÃ HỘI CỦA DI TRUYỀN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500"/>
                                        <p:tgtEl>
                                          <p:spTgt spid="410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500"/>
                                        <p:tgtEl>
                                          <p:spTgt spid="4">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500"/>
                                        <p:tgtEl>
                                          <p:spTgt spid="4">
                                            <p:txEl>
                                              <p:pRg st="2" end="2"/>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Effect transition="in" filter="fade">
                                      <p:cBhvr>
                                        <p:cTn id="4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345209-C820-4457-A0DA-63EA37EEFB34}"/>
              </a:ext>
            </a:extLst>
          </p:cNvPr>
          <p:cNvSpPr/>
          <p:nvPr/>
        </p:nvSpPr>
        <p:spPr>
          <a:xfrm>
            <a:off x="0" y="838200"/>
            <a:ext cx="5403850" cy="430213"/>
          </a:xfrm>
          <a:prstGeom prst="rect">
            <a:avLst/>
          </a:prstGeom>
        </p:spPr>
        <p:txBody>
          <a:bodyPr wrap="none">
            <a:spAutoFit/>
          </a:bodyPr>
          <a:lstStyle/>
          <a:p>
            <a:pPr marL="342900" indent="-342900" eaLnBrk="1" hangingPunct="1">
              <a:spcBef>
                <a:spcPts val="600"/>
              </a:spcBef>
              <a:buClr>
                <a:schemeClr val="hlink"/>
              </a:buClr>
              <a:defRPr/>
            </a:pPr>
            <a:r>
              <a:rPr lang="en-US" sz="2200" b="1" kern="0" dirty="0">
                <a:latin typeface="Times New Roman" charset="0"/>
                <a:cs typeface="Times New Roman" charset="0"/>
              </a:rPr>
              <a:t>I. BẢO VỆ VỐN GEN CỦA LOÀI NGƯỜI</a:t>
            </a:r>
          </a:p>
        </p:txBody>
      </p:sp>
      <p:sp>
        <p:nvSpPr>
          <p:cNvPr id="10" name="Rectangle 3">
            <a:extLst>
              <a:ext uri="{FF2B5EF4-FFF2-40B4-BE49-F238E27FC236}">
                <a16:creationId xmlns:a16="http://schemas.microsoft.com/office/drawing/2014/main" id="{96AA0915-494A-4311-8220-6B35A340B3F9}"/>
              </a:ext>
            </a:extLst>
          </p:cNvPr>
          <p:cNvSpPr txBox="1">
            <a:spLocks noChangeArrowheads="1"/>
          </p:cNvSpPr>
          <p:nvPr/>
        </p:nvSpPr>
        <p:spPr bwMode="auto">
          <a:xfrm>
            <a:off x="152400" y="1190625"/>
            <a:ext cx="4457700" cy="155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b="1">
                <a:cs typeface="Times New Roman" panose="02020603050405020304" pitchFamily="18" charset="0"/>
              </a:rPr>
              <a:t>2. Các biện pháp:</a:t>
            </a:r>
          </a:p>
          <a:p>
            <a:r>
              <a:rPr lang="en-US" altLang="en-US" sz="2400" b="1" i="1">
                <a:cs typeface="Times New Roman" panose="02020603050405020304" pitchFamily="18" charset="0"/>
              </a:rPr>
              <a:t>a. Phòng:</a:t>
            </a:r>
          </a:p>
          <a:p>
            <a:r>
              <a:rPr lang="en-US" altLang="en-US" sz="2400" b="1">
                <a:cs typeface="Times New Roman" panose="02020603050405020304" pitchFamily="18" charset="0"/>
              </a:rPr>
              <a:t>*Tạo môi trường sạch: </a:t>
            </a:r>
            <a:endParaRPr lang="en-US" altLang="en-US" sz="2400">
              <a:cs typeface="Times New Roman" panose="02020603050405020304" pitchFamily="18" charset="0"/>
            </a:endParaRPr>
          </a:p>
          <a:p>
            <a:r>
              <a:rPr lang="en-US" altLang="en-US" sz="2400" b="1">
                <a:cs typeface="Times New Roman" panose="02020603050405020304" pitchFamily="18" charset="0"/>
              </a:rPr>
              <a:t>*Tư vấn di truyền y học: </a:t>
            </a:r>
          </a:p>
        </p:txBody>
      </p:sp>
      <p:sp>
        <p:nvSpPr>
          <p:cNvPr id="20" name="Rectangle 19">
            <a:extLst>
              <a:ext uri="{FF2B5EF4-FFF2-40B4-BE49-F238E27FC236}">
                <a16:creationId xmlns:a16="http://schemas.microsoft.com/office/drawing/2014/main" id="{C072E1FC-9A51-4910-A42E-D0510ECD5F8B}"/>
              </a:ext>
            </a:extLst>
          </p:cNvPr>
          <p:cNvSpPr/>
          <p:nvPr/>
        </p:nvSpPr>
        <p:spPr>
          <a:xfrm>
            <a:off x="922816" y="0"/>
            <a:ext cx="7475059" cy="830997"/>
          </a:xfrm>
          <a:prstGeom prst="rect">
            <a:avLst/>
          </a:prstGeom>
          <a:noFill/>
        </p:spPr>
        <p:txBody>
          <a:bodyPr wrap="none">
            <a:spAutoFit/>
          </a:bodyPr>
          <a:lstStyle/>
          <a:p>
            <a:pPr algn="ctr">
              <a:defRPr/>
            </a:pPr>
            <a:r>
              <a:rPr lang="en-US" sz="2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Bài 22: BẢO VỆ VỐN GENE CỦA LOÀI NGƯỜI </a:t>
            </a:r>
          </a:p>
          <a:p>
            <a:pPr algn="ctr">
              <a:defRPr/>
            </a:pPr>
            <a:r>
              <a:rPr lang="en-US" sz="24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&amp; MỘT SỐ VẤN ĐỀ XÃ HỘI CỦA DI TRUYỀN HỌC</a:t>
            </a:r>
          </a:p>
        </p:txBody>
      </p:sp>
      <p:sp>
        <p:nvSpPr>
          <p:cNvPr id="2" name="Rectangle 1">
            <a:extLst>
              <a:ext uri="{FF2B5EF4-FFF2-40B4-BE49-F238E27FC236}">
                <a16:creationId xmlns:a16="http://schemas.microsoft.com/office/drawing/2014/main" id="{0EB85A5A-2F8A-4A56-A7FF-86C1189E5B6F}"/>
              </a:ext>
            </a:extLst>
          </p:cNvPr>
          <p:cNvSpPr>
            <a:spLocks noChangeArrowheads="1"/>
          </p:cNvSpPr>
          <p:nvPr/>
        </p:nvSpPr>
        <p:spPr bwMode="auto">
          <a:xfrm>
            <a:off x="3200400" y="1905000"/>
            <a:ext cx="4883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a:solidFill>
                  <a:srgbClr val="000000"/>
                </a:solidFill>
                <a:cs typeface="Times New Roman" panose="02020603050405020304" pitchFamily="18" charset="0"/>
              </a:rPr>
              <a:t>Nhằm hạn chế tác nhân gây đột biến.</a:t>
            </a:r>
            <a:endParaRPr lang="en-US" altLang="en-US"/>
          </a:p>
        </p:txBody>
      </p:sp>
      <p:sp>
        <p:nvSpPr>
          <p:cNvPr id="3" name="Rectangle 2">
            <a:extLst>
              <a:ext uri="{FF2B5EF4-FFF2-40B4-BE49-F238E27FC236}">
                <a16:creationId xmlns:a16="http://schemas.microsoft.com/office/drawing/2014/main" id="{6ACB7E4D-4060-40A4-A43B-888312854EDC}"/>
              </a:ext>
            </a:extLst>
          </p:cNvPr>
          <p:cNvSpPr>
            <a:spLocks noChangeArrowheads="1"/>
          </p:cNvSpPr>
          <p:nvPr/>
        </p:nvSpPr>
        <p:spPr bwMode="auto">
          <a:xfrm>
            <a:off x="439738" y="2728913"/>
            <a:ext cx="7886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a:solidFill>
                  <a:srgbClr val="FF0000"/>
                </a:solidFill>
                <a:cs typeface="Times New Roman" panose="02020603050405020304" pitchFamily="18" charset="0"/>
              </a:rPr>
              <a:t>Chẩn đoán bệnh, xây dựng phả hệ, chẩn đoán trước sinh.</a:t>
            </a:r>
          </a:p>
        </p:txBody>
      </p:sp>
      <p:pic>
        <p:nvPicPr>
          <p:cNvPr id="6152" name="Picture 7">
            <a:extLst>
              <a:ext uri="{FF2B5EF4-FFF2-40B4-BE49-F238E27FC236}">
                <a16:creationId xmlns:a16="http://schemas.microsoft.com/office/drawing/2014/main" id="{EABB01F3-4BB8-4941-A463-44619EE7C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218" t="22977" r="42059" b="55798"/>
          <a:stretch>
            <a:fillRect/>
          </a:stretch>
        </p:blipFill>
        <p:spPr bwMode="auto">
          <a:xfrm>
            <a:off x="2381250" y="3886200"/>
            <a:ext cx="3813175"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50FA953B-AB68-4E65-B906-A8F130F30468}"/>
              </a:ext>
            </a:extLst>
          </p:cNvPr>
          <p:cNvSpPr>
            <a:spLocks noChangeArrowheads="1"/>
          </p:cNvSpPr>
          <p:nvPr/>
        </p:nvSpPr>
        <p:spPr bwMode="auto">
          <a:xfrm>
            <a:off x="431800" y="5402263"/>
            <a:ext cx="8458200" cy="8302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buFontTx/>
              <a:buAutoNum type="arabicPeriod"/>
            </a:pPr>
            <a:r>
              <a:rPr lang="en-US" altLang="en-US" sz="2400" b="1">
                <a:solidFill>
                  <a:srgbClr val="FF0000"/>
                </a:solidFill>
                <a:cs typeface="Times New Roman" panose="02020603050405020304" pitchFamily="18" charset="0"/>
              </a:rPr>
              <a:t>Đột biến do gene trội hay gene lặn?</a:t>
            </a:r>
          </a:p>
          <a:p>
            <a:pPr>
              <a:buFontTx/>
              <a:buAutoNum type="arabicPeriod"/>
            </a:pPr>
            <a:r>
              <a:rPr lang="en-US" altLang="en-US" sz="2400" b="1">
                <a:solidFill>
                  <a:srgbClr val="FF0000"/>
                </a:solidFill>
                <a:cs typeface="Times New Roman" panose="02020603050405020304" pitchFamily="18" charset="0"/>
              </a:rPr>
              <a:t>Đột biến do gene nằm trên NST thường hay NST giới tính?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fade">
                                      <p:cBhvr>
                                        <p:cTn id="17" dur="500"/>
                                        <p:tgtEl>
                                          <p:spTgt spid="2">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nodeType="clickEffect">
                                  <p:stCondLst>
                                    <p:cond delay="0"/>
                                  </p:stCondLst>
                                  <p:childTnLst>
                                    <p:set>
                                      <p:cBhvr>
                                        <p:cTn id="30" dur="1" fill="hold">
                                          <p:stCondLst>
                                            <p:cond delay="0"/>
                                          </p:stCondLst>
                                        </p:cTn>
                                        <p:tgtEl>
                                          <p:spTgt spid="6152"/>
                                        </p:tgtEl>
                                        <p:attrNameLst>
                                          <p:attrName>style.visibility</p:attrName>
                                        </p:attrNameLst>
                                      </p:cBhvr>
                                      <p:to>
                                        <p:strVal val="visible"/>
                                      </p:to>
                                    </p:set>
                                    <p:anim calcmode="lin" valueType="num">
                                      <p:cBhvr>
                                        <p:cTn id="31" dur="500" fill="hold"/>
                                        <p:tgtEl>
                                          <p:spTgt spid="6152"/>
                                        </p:tgtEl>
                                        <p:attrNameLst>
                                          <p:attrName>ppt_w</p:attrName>
                                        </p:attrNameLst>
                                      </p:cBhvr>
                                      <p:tavLst>
                                        <p:tav tm="0">
                                          <p:val>
                                            <p:fltVal val="0"/>
                                          </p:val>
                                        </p:tav>
                                        <p:tav tm="100000">
                                          <p:val>
                                            <p:strVal val="#ppt_w"/>
                                          </p:val>
                                        </p:tav>
                                      </p:tavLst>
                                    </p:anim>
                                    <p:anim calcmode="lin" valueType="num">
                                      <p:cBhvr>
                                        <p:cTn id="32" dur="500" fill="hold"/>
                                        <p:tgtEl>
                                          <p:spTgt spid="6152"/>
                                        </p:tgtEl>
                                        <p:attrNameLst>
                                          <p:attrName>ppt_h</p:attrName>
                                        </p:attrNameLst>
                                      </p:cBhvr>
                                      <p:tavLst>
                                        <p:tav tm="0">
                                          <p:val>
                                            <p:fltVal val="0"/>
                                          </p:val>
                                        </p:tav>
                                        <p:tav tm="100000">
                                          <p:val>
                                            <p:strVal val="#ppt_h"/>
                                          </p:val>
                                        </p:tav>
                                      </p:tavLst>
                                    </p:anim>
                                    <p:animEffect transition="in" filter="fade">
                                      <p:cBhvr>
                                        <p:cTn id="33" dur="500"/>
                                        <p:tgtEl>
                                          <p:spTgt spid="615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Effect transition="in" filter="fade">
                                      <p:cBhvr>
                                        <p:cTn id="38" dur="500"/>
                                        <p:tgtEl>
                                          <p:spTgt spid="8">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Effect transition="in" filter="fade">
                                      <p:cBhvr>
                                        <p:cTn id="43"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8E0206-9698-4687-B1D8-19B1F30090E8}"/>
              </a:ext>
            </a:extLst>
          </p:cNvPr>
          <p:cNvSpPr/>
          <p:nvPr/>
        </p:nvSpPr>
        <p:spPr>
          <a:xfrm>
            <a:off x="0" y="838200"/>
            <a:ext cx="5403850" cy="430213"/>
          </a:xfrm>
          <a:prstGeom prst="rect">
            <a:avLst/>
          </a:prstGeom>
        </p:spPr>
        <p:txBody>
          <a:bodyPr wrap="none">
            <a:spAutoFit/>
          </a:bodyPr>
          <a:lstStyle/>
          <a:p>
            <a:pPr marL="342900" indent="-342900" eaLnBrk="1" hangingPunct="1">
              <a:spcBef>
                <a:spcPts val="600"/>
              </a:spcBef>
              <a:buClr>
                <a:schemeClr val="hlink"/>
              </a:buClr>
              <a:defRPr/>
            </a:pPr>
            <a:r>
              <a:rPr lang="en-US" sz="2200" b="1" kern="0" dirty="0">
                <a:latin typeface="Times New Roman" charset="0"/>
                <a:cs typeface="Times New Roman" charset="0"/>
              </a:rPr>
              <a:t>I. BẢO VỆ VỐN GEN CỦA LOÀI NGƯỜI</a:t>
            </a:r>
          </a:p>
        </p:txBody>
      </p:sp>
      <p:sp>
        <p:nvSpPr>
          <p:cNvPr id="10" name="Rectangle 3">
            <a:extLst>
              <a:ext uri="{FF2B5EF4-FFF2-40B4-BE49-F238E27FC236}">
                <a16:creationId xmlns:a16="http://schemas.microsoft.com/office/drawing/2014/main" id="{3EF9B638-CF27-41A4-AED9-0437C869E71D}"/>
              </a:ext>
            </a:extLst>
          </p:cNvPr>
          <p:cNvSpPr txBox="1">
            <a:spLocks noChangeArrowheads="1"/>
          </p:cNvSpPr>
          <p:nvPr/>
        </p:nvSpPr>
        <p:spPr bwMode="auto">
          <a:xfrm>
            <a:off x="152400" y="1190625"/>
            <a:ext cx="4064000" cy="268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b="1">
                <a:cs typeface="Times New Roman" panose="02020603050405020304" pitchFamily="18" charset="0"/>
              </a:rPr>
              <a:t>2. Các biện pháp:</a:t>
            </a:r>
          </a:p>
          <a:p>
            <a:r>
              <a:rPr lang="en-US" altLang="en-US" sz="2400" b="1" i="1">
                <a:cs typeface="Times New Roman" panose="02020603050405020304" pitchFamily="18" charset="0"/>
              </a:rPr>
              <a:t>a. Phòng:</a:t>
            </a:r>
          </a:p>
          <a:p>
            <a:r>
              <a:rPr lang="en-US" altLang="en-US" sz="2400" b="1">
                <a:cs typeface="Times New Roman" panose="02020603050405020304" pitchFamily="18" charset="0"/>
              </a:rPr>
              <a:t>*Tạo môi trường sạch</a:t>
            </a:r>
            <a:endParaRPr lang="en-US" altLang="en-US" sz="2400">
              <a:cs typeface="Times New Roman" panose="02020603050405020304" pitchFamily="18" charset="0"/>
            </a:endParaRPr>
          </a:p>
          <a:p>
            <a:r>
              <a:rPr lang="en-US" altLang="en-US" sz="2400" b="1">
                <a:cs typeface="Times New Roman" panose="02020603050405020304" pitchFamily="18" charset="0"/>
              </a:rPr>
              <a:t>*Tư vấn di truyền y học</a:t>
            </a:r>
          </a:p>
          <a:p>
            <a:r>
              <a:rPr lang="en-US" altLang="en-US" sz="2400" b="1">
                <a:cs typeface="Times New Roman" panose="02020603050405020304" pitchFamily="18" charset="0"/>
              </a:rPr>
              <a:t>*Sàng lọc trước khi sinh: </a:t>
            </a:r>
          </a:p>
          <a:p>
            <a:pPr algn="just"/>
            <a:endParaRPr lang="en-US" altLang="en-US" sz="2400">
              <a:cs typeface="Times New Roman" panose="02020603050405020304" pitchFamily="18" charset="0"/>
            </a:endParaRPr>
          </a:p>
          <a:p>
            <a:pPr algn="just"/>
            <a:r>
              <a:rPr lang="en-US" altLang="en-US" sz="2400">
                <a:cs typeface="Times New Roman" panose="02020603050405020304" pitchFamily="18" charset="0"/>
              </a:rPr>
              <a:t>Xét nghiệm trước sinh: Là xét nghiệm phân tích </a:t>
            </a:r>
            <a:r>
              <a:rPr lang="en-US" altLang="en-US" sz="2400">
                <a:solidFill>
                  <a:srgbClr val="FF0000"/>
                </a:solidFill>
                <a:cs typeface="Times New Roman" panose="02020603050405020304" pitchFamily="18" charset="0"/>
              </a:rPr>
              <a:t>NST, ADN </a:t>
            </a:r>
            <a:r>
              <a:rPr lang="en-US" altLang="en-US" sz="2400">
                <a:cs typeface="Times New Roman" panose="02020603050405020304" pitchFamily="18" charset="0"/>
              </a:rPr>
              <a:t>xem thai nhi có bị bệnh di truyền hay không.</a:t>
            </a:r>
          </a:p>
          <a:p>
            <a:r>
              <a:rPr lang="en-US" altLang="en-US" sz="2400">
                <a:solidFill>
                  <a:srgbClr val="FF0000"/>
                </a:solidFill>
                <a:cs typeface="Times New Roman" panose="02020603050405020304" pitchFamily="18" charset="0"/>
              </a:rPr>
              <a:t>    - Chọc dò dịch ối.</a:t>
            </a:r>
          </a:p>
          <a:p>
            <a:r>
              <a:rPr lang="en-US" altLang="en-US" sz="2400">
                <a:solidFill>
                  <a:srgbClr val="FF0000"/>
                </a:solidFill>
                <a:cs typeface="Times New Roman" panose="02020603050405020304" pitchFamily="18" charset="0"/>
              </a:rPr>
              <a:t>    - Sinh thiết tua nhau thai.</a:t>
            </a:r>
          </a:p>
        </p:txBody>
      </p:sp>
      <p:pic>
        <p:nvPicPr>
          <p:cNvPr id="6148" name="Picture 12" descr="E:\1-My documents\12\22-Protect human pool and some social problems of genetic\cvsamniotech.JPG">
            <a:extLst>
              <a:ext uri="{FF2B5EF4-FFF2-40B4-BE49-F238E27FC236}">
                <a16:creationId xmlns:a16="http://schemas.microsoft.com/office/drawing/2014/main" id="{8BE02BBA-EA74-44FA-BC7D-F5C8DB332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13" t="62598" r="2766" b="7751"/>
          <a:stretch>
            <a:fillRect/>
          </a:stretch>
        </p:blipFill>
        <p:spPr bwMode="auto">
          <a:xfrm>
            <a:off x="4229100" y="5181600"/>
            <a:ext cx="461962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2" descr="E:\1-My documents\12\22-Protect human pool and some social problems of genetic\cvsamniotech.JPG">
            <a:extLst>
              <a:ext uri="{FF2B5EF4-FFF2-40B4-BE49-F238E27FC236}">
                <a16:creationId xmlns:a16="http://schemas.microsoft.com/office/drawing/2014/main" id="{27F6F020-7F4C-4BA7-B8BC-1176F2101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73" t="2325" r="2907" b="61629"/>
          <a:stretch>
            <a:fillRect/>
          </a:stretch>
        </p:blipFill>
        <p:spPr bwMode="auto">
          <a:xfrm>
            <a:off x="4216400" y="3148013"/>
            <a:ext cx="4619625"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70D92E5B-40E8-4775-B944-9AE839363304}"/>
              </a:ext>
            </a:extLst>
          </p:cNvPr>
          <p:cNvSpPr/>
          <p:nvPr/>
        </p:nvSpPr>
        <p:spPr>
          <a:xfrm>
            <a:off x="922816" y="0"/>
            <a:ext cx="7475059" cy="830997"/>
          </a:xfrm>
          <a:prstGeom prst="rect">
            <a:avLst/>
          </a:prstGeom>
          <a:noFill/>
        </p:spPr>
        <p:txBody>
          <a:bodyPr wrap="none">
            <a:spAutoFit/>
          </a:bodyPr>
          <a:lstStyle/>
          <a:p>
            <a:pPr algn="ctr">
              <a:defRPr/>
            </a:pP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Bài</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22: BẢO VỆ VỐN GEN CỦA LOÀI NGƯỜI </a:t>
            </a:r>
          </a:p>
          <a:p>
            <a:pPr algn="ct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&amp; MỘT SỐ VẤN ĐỀ XÃ HỘI CỦA DI TRUYỀN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animEffect transition="in" filter="fade">
                                      <p:cBhvr>
                                        <p:cTn id="7" dur="500"/>
                                        <p:tgtEl>
                                          <p:spTgt spid="10">
                                            <p:txEl>
                                              <p:pRg st="6" end="6"/>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7" end="7"/>
                                            </p:txEl>
                                          </p:spTgt>
                                        </p:tgtEl>
                                        <p:attrNameLst>
                                          <p:attrName>style.visibility</p:attrName>
                                        </p:attrNameLst>
                                      </p:cBhvr>
                                      <p:to>
                                        <p:strVal val="visible"/>
                                      </p:to>
                                    </p:set>
                                    <p:animEffect transition="in" filter="fade">
                                      <p:cBhvr>
                                        <p:cTn id="12" dur="500"/>
                                        <p:tgtEl>
                                          <p:spTgt spid="10">
                                            <p:txEl>
                                              <p:pRg st="7" end="7"/>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fade">
                                      <p:cBhvr>
                                        <p:cTn id="17" dur="500"/>
                                        <p:tgtEl>
                                          <p:spTgt spid="61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8" end="8"/>
                                            </p:txEl>
                                          </p:spTgt>
                                        </p:tgtEl>
                                        <p:attrNameLst>
                                          <p:attrName>style.visibility</p:attrName>
                                        </p:attrNameLst>
                                      </p:cBhvr>
                                      <p:to>
                                        <p:strVal val="visible"/>
                                      </p:to>
                                    </p:set>
                                    <p:animEffect transition="in" filter="fade">
                                      <p:cBhvr>
                                        <p:cTn id="22" dur="500"/>
                                        <p:tgtEl>
                                          <p:spTgt spid="10">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6148"/>
                                        </p:tgtEl>
                                        <p:attrNameLst>
                                          <p:attrName>style.visibility</p:attrName>
                                        </p:attrNameLst>
                                      </p:cBhvr>
                                      <p:to>
                                        <p:strVal val="visible"/>
                                      </p:to>
                                    </p:set>
                                    <p:animEffect transition="in" filter="fade">
                                      <p:cBhvr>
                                        <p:cTn id="2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7B821F-3CD1-40BB-A601-50295B5B3114}"/>
              </a:ext>
            </a:extLst>
          </p:cNvPr>
          <p:cNvSpPr/>
          <p:nvPr/>
        </p:nvSpPr>
        <p:spPr>
          <a:xfrm>
            <a:off x="0" y="838200"/>
            <a:ext cx="5403850" cy="430213"/>
          </a:xfrm>
          <a:prstGeom prst="rect">
            <a:avLst/>
          </a:prstGeom>
        </p:spPr>
        <p:txBody>
          <a:bodyPr wrap="none">
            <a:spAutoFit/>
          </a:bodyPr>
          <a:lstStyle/>
          <a:p>
            <a:pPr marL="342900" indent="-342900" eaLnBrk="1" hangingPunct="1">
              <a:spcBef>
                <a:spcPts val="600"/>
              </a:spcBef>
              <a:buClr>
                <a:schemeClr val="hlink"/>
              </a:buClr>
              <a:defRPr/>
            </a:pPr>
            <a:r>
              <a:rPr lang="en-US" sz="2200" b="1" kern="0" dirty="0">
                <a:latin typeface="Times New Roman" charset="0"/>
                <a:cs typeface="Times New Roman" charset="0"/>
              </a:rPr>
              <a:t>I. BẢO VỆ VỐN GEN CỦA LOÀI NGƯỜI</a:t>
            </a:r>
          </a:p>
        </p:txBody>
      </p:sp>
      <p:sp>
        <p:nvSpPr>
          <p:cNvPr id="10" name="Rectangle 3">
            <a:extLst>
              <a:ext uri="{FF2B5EF4-FFF2-40B4-BE49-F238E27FC236}">
                <a16:creationId xmlns:a16="http://schemas.microsoft.com/office/drawing/2014/main" id="{BD1A6BCB-8203-482D-9C27-E38E87048463}"/>
              </a:ext>
            </a:extLst>
          </p:cNvPr>
          <p:cNvSpPr txBox="1">
            <a:spLocks noChangeArrowheads="1"/>
          </p:cNvSpPr>
          <p:nvPr/>
        </p:nvSpPr>
        <p:spPr bwMode="auto">
          <a:xfrm>
            <a:off x="338138" y="2133600"/>
            <a:ext cx="8224837" cy="3146425"/>
          </a:xfrm>
          <a:prstGeom prst="rect">
            <a:avLst/>
          </a:prstGeom>
          <a:noFill/>
          <a:ln w="9525">
            <a:noFill/>
            <a:miter lim="800000"/>
            <a:headEnd/>
            <a:tailEnd/>
          </a:ln>
        </p:spPr>
        <p:txBody>
          <a:bodyPr/>
          <a:lstStyle>
            <a:lvl1pPr marL="342900" indent="-342900">
              <a:defRPr>
                <a:solidFill>
                  <a:schemeClr val="tx1"/>
                </a:solidFill>
                <a:latin typeface="Arial Black" pitchFamily="34" charset="0"/>
              </a:defRPr>
            </a:lvl1pPr>
            <a:lvl2pPr marL="742950" indent="-285750">
              <a:defRPr>
                <a:solidFill>
                  <a:schemeClr val="tx1"/>
                </a:solidFill>
                <a:latin typeface="Arial Black" pitchFamily="34" charset="0"/>
              </a:defRPr>
            </a:lvl2pPr>
            <a:lvl3pPr marL="1143000" indent="-228600">
              <a:defRPr>
                <a:solidFill>
                  <a:schemeClr val="tx1"/>
                </a:solidFill>
                <a:latin typeface="Arial Black" pitchFamily="34" charset="0"/>
              </a:defRPr>
            </a:lvl3pPr>
            <a:lvl4pPr marL="1600200" indent="-228600">
              <a:defRPr>
                <a:solidFill>
                  <a:schemeClr val="tx1"/>
                </a:solidFill>
                <a:latin typeface="Arial Black" pitchFamily="34" charset="0"/>
              </a:defRPr>
            </a:lvl4pPr>
            <a:lvl5pPr marL="2057400" indent="-228600">
              <a:defRPr>
                <a:solidFill>
                  <a:schemeClr val="tx1"/>
                </a:solidFill>
                <a:latin typeface="Arial Black" pitchFamily="34" charset="0"/>
              </a:defRPr>
            </a:lvl5pPr>
            <a:lvl6pPr marL="2514600" indent="-228600" eaLnBrk="0" fontAlgn="base" hangingPunct="0">
              <a:spcBef>
                <a:spcPct val="0"/>
              </a:spcBef>
              <a:spcAft>
                <a:spcPct val="0"/>
              </a:spcAft>
              <a:defRPr>
                <a:solidFill>
                  <a:schemeClr val="tx1"/>
                </a:solidFill>
                <a:latin typeface="Arial Black" pitchFamily="34" charset="0"/>
              </a:defRPr>
            </a:lvl6pPr>
            <a:lvl7pPr marL="2971800" indent="-228600" eaLnBrk="0" fontAlgn="base" hangingPunct="0">
              <a:spcBef>
                <a:spcPct val="0"/>
              </a:spcBef>
              <a:spcAft>
                <a:spcPct val="0"/>
              </a:spcAft>
              <a:defRPr>
                <a:solidFill>
                  <a:schemeClr val="tx1"/>
                </a:solidFill>
                <a:latin typeface="Arial Black" pitchFamily="34" charset="0"/>
              </a:defRPr>
            </a:lvl7pPr>
            <a:lvl8pPr marL="3429000" indent="-228600" eaLnBrk="0" fontAlgn="base" hangingPunct="0">
              <a:spcBef>
                <a:spcPct val="0"/>
              </a:spcBef>
              <a:spcAft>
                <a:spcPct val="0"/>
              </a:spcAft>
              <a:defRPr>
                <a:solidFill>
                  <a:schemeClr val="tx1"/>
                </a:solidFill>
                <a:latin typeface="Arial Black" pitchFamily="34" charset="0"/>
              </a:defRPr>
            </a:lvl8pPr>
            <a:lvl9pPr marL="3886200" indent="-228600" eaLnBrk="0" fontAlgn="base" hangingPunct="0">
              <a:spcBef>
                <a:spcPct val="0"/>
              </a:spcBef>
              <a:spcAft>
                <a:spcPct val="0"/>
              </a:spcAft>
              <a:defRPr>
                <a:solidFill>
                  <a:schemeClr val="tx1"/>
                </a:solidFill>
                <a:latin typeface="Arial Black" pitchFamily="34" charset="0"/>
              </a:defRPr>
            </a:lvl9pPr>
          </a:lstStyle>
          <a:p>
            <a:pPr marL="0" indent="0">
              <a:defRPr/>
            </a:pPr>
            <a:r>
              <a:rPr lang="en-US" sz="2400" b="1" i="1" dirty="0">
                <a:latin typeface="Times New Roman" pitchFamily="18" charset="0"/>
                <a:cs typeface="Times New Roman" pitchFamily="18" charset="0"/>
              </a:rPr>
              <a:t>b. </a:t>
            </a:r>
            <a:r>
              <a:rPr lang="en-US" sz="2400" b="1" i="1" dirty="0" err="1">
                <a:latin typeface="Times New Roman" pitchFamily="18" charset="0"/>
                <a:cs typeface="Times New Roman" pitchFamily="18" charset="0"/>
              </a:rPr>
              <a:t>Chữa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Liệu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pháp</a:t>
            </a:r>
            <a:r>
              <a:rPr lang="en-US" sz="2400" b="1" i="1" dirty="0">
                <a:latin typeface="Times New Roman" pitchFamily="18" charset="0"/>
                <a:cs typeface="Times New Roman" pitchFamily="18" charset="0"/>
              </a:rPr>
              <a:t> gen</a:t>
            </a:r>
            <a:endParaRPr lang="en-US" sz="2400" i="1" dirty="0">
              <a:latin typeface="Times New Roman" pitchFamily="18" charset="0"/>
              <a:cs typeface="Times New Roman" pitchFamily="18" charset="0"/>
            </a:endParaRPr>
          </a:p>
          <a:p>
            <a:pPr algn="just">
              <a:defRPr/>
            </a:pP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Nguyên</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tắc</a:t>
            </a:r>
            <a:r>
              <a:rPr lang="en-US" sz="2400" i="1"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LPG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gen </a:t>
            </a:r>
            <a:r>
              <a:rPr lang="en-US" sz="2400" dirty="0" err="1">
                <a:solidFill>
                  <a:srgbClr val="FF0000"/>
                </a:solidFill>
                <a:latin typeface="Times New Roman" pitchFamily="18" charset="0"/>
                <a:cs typeface="Times New Roman" pitchFamily="18" charset="0"/>
              </a:rPr>
              <a:t>lành</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thay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thế</a:t>
            </a:r>
            <a:r>
              <a:rPr lang="en-US" sz="2400" dirty="0">
                <a:solidFill>
                  <a:srgbClr val="FF0000"/>
                </a:solidFill>
                <a:latin typeface="Times New Roman" pitchFamily="18" charset="0"/>
                <a:cs typeface="Times New Roman" pitchFamily="18" charset="0"/>
              </a:rPr>
              <a:t> gen </a:t>
            </a:r>
            <a:r>
              <a:rPr lang="en-US" sz="2400" dirty="0" err="1">
                <a:solidFill>
                  <a:srgbClr val="FF0000"/>
                </a:solidFill>
                <a:latin typeface="Times New Roman" pitchFamily="18" charset="0"/>
                <a:cs typeface="Times New Roman" pitchFamily="18" charset="0"/>
              </a:rPr>
              <a:t>bệnh</a:t>
            </a:r>
            <a:r>
              <a:rPr lang="en-US" sz="2400" dirty="0">
                <a:solidFill>
                  <a:srgbClr val="FF0000"/>
                </a:solidFill>
                <a:latin typeface="Times New Roman" pitchFamily="18" charset="0"/>
                <a:cs typeface="Times New Roman" pitchFamily="18" charset="0"/>
              </a:rPr>
              <a:t>.</a:t>
            </a:r>
          </a:p>
          <a:p>
            <a:pPr marL="0" indent="0" algn="just">
              <a:defRPr/>
            </a:pP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Quy</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a:t>
            </a:r>
          </a:p>
          <a:p>
            <a:pPr algn="just">
              <a:buFont typeface="Wingdings" pitchFamily="2" charset="2"/>
              <a:buChar char="ü"/>
              <a:defRPr/>
            </a:pPr>
            <a:r>
              <a:rPr lang="vi-VN" sz="2400" dirty="0">
                <a:latin typeface="Times New Roman" pitchFamily="18" charset="0"/>
                <a:cs typeface="Times New Roman" pitchFamily="18" charset="0"/>
              </a:rPr>
              <a:t>Tách tế bào </a:t>
            </a:r>
            <a:r>
              <a:rPr lang="vi-VN" sz="2400" dirty="0">
                <a:solidFill>
                  <a:srgbClr val="FF0000"/>
                </a:solidFill>
                <a:latin typeface="Times New Roman" pitchFamily="18" charset="0"/>
                <a:cs typeface="Times New Roman" pitchFamily="18" charset="0"/>
              </a:rPr>
              <a:t>đột biến </a:t>
            </a:r>
            <a:r>
              <a:rPr lang="vi-VN" sz="2400" dirty="0">
                <a:latin typeface="Times New Roman" pitchFamily="18" charset="0"/>
                <a:cs typeface="Times New Roman" pitchFamily="18" charset="0"/>
              </a:rPr>
              <a:t>ra từ người bệnh.</a:t>
            </a:r>
            <a:endParaRPr lang="en-US" sz="2400" dirty="0">
              <a:latin typeface="Times New Roman" pitchFamily="18" charset="0"/>
              <a:cs typeface="Times New Roman" pitchFamily="18" charset="0"/>
            </a:endParaRPr>
          </a:p>
          <a:p>
            <a:pPr algn="just">
              <a:buFont typeface="Wingdings" pitchFamily="2" charset="2"/>
              <a:buChar char="ü"/>
              <a:defRPr/>
            </a:pPr>
            <a:r>
              <a:rPr lang="vi-VN" sz="2400" dirty="0">
                <a:latin typeface="Times New Roman" pitchFamily="18" charset="0"/>
                <a:cs typeface="Times New Roman" pitchFamily="18" charset="0"/>
              </a:rPr>
              <a:t>Các bản sao bình thường của gen đột biến được gài vào </a:t>
            </a:r>
            <a:r>
              <a:rPr lang="vi-VN" sz="2400" dirty="0">
                <a:solidFill>
                  <a:srgbClr val="FF0000"/>
                </a:solidFill>
                <a:latin typeface="Times New Roman" pitchFamily="18" charset="0"/>
                <a:cs typeface="Times New Roman" pitchFamily="18" charset="0"/>
              </a:rPr>
              <a:t>virut</a:t>
            </a:r>
            <a:r>
              <a:rPr lang="vi-VN" sz="2400" dirty="0">
                <a:latin typeface="Times New Roman" pitchFamily="18" charset="0"/>
                <a:cs typeface="Times New Roman" pitchFamily="18" charset="0"/>
              </a:rPr>
              <a:t> rồi đưa vào các tế bào </a:t>
            </a:r>
            <a:r>
              <a:rPr lang="vi-VN" sz="2400" dirty="0">
                <a:solidFill>
                  <a:srgbClr val="FF0000"/>
                </a:solidFill>
                <a:latin typeface="Times New Roman" pitchFamily="18" charset="0"/>
                <a:cs typeface="Times New Roman" pitchFamily="18" charset="0"/>
              </a:rPr>
              <a:t>đột biến </a:t>
            </a:r>
            <a:r>
              <a:rPr lang="vi-VN" sz="2400" dirty="0">
                <a:latin typeface="Times New Roman" pitchFamily="18" charset="0"/>
                <a:cs typeface="Times New Roman" pitchFamily="18" charset="0"/>
              </a:rPr>
              <a:t>ở trên.</a:t>
            </a:r>
          </a:p>
          <a:p>
            <a:pPr algn="just">
              <a:buFont typeface="Wingdings" pitchFamily="2" charset="2"/>
              <a:buChar char="ü"/>
              <a:defRPr/>
            </a:pPr>
            <a:r>
              <a:rPr lang="vi-VN" sz="2400" dirty="0">
                <a:latin typeface="Times New Roman" pitchFamily="18" charset="0"/>
                <a:cs typeface="Times New Roman" pitchFamily="18" charset="0"/>
              </a:rPr>
              <a:t>Chọn các dòng tế bào có </a:t>
            </a:r>
            <a:r>
              <a:rPr lang="vi-VN" sz="2400" dirty="0">
                <a:solidFill>
                  <a:srgbClr val="FF0000"/>
                </a:solidFill>
                <a:latin typeface="Times New Roman" pitchFamily="18" charset="0"/>
                <a:cs typeface="Times New Roman" pitchFamily="18" charset="0"/>
              </a:rPr>
              <a:t>gen bình thường lắp đúng thay thế cho gen đột biến</a:t>
            </a:r>
            <a:r>
              <a:rPr lang="vi-VN" sz="2400" dirty="0">
                <a:latin typeface="Times New Roman" pitchFamily="18" charset="0"/>
                <a:cs typeface="Times New Roman" pitchFamily="18" charset="0"/>
              </a:rPr>
              <a:t> rồi đưa trở lại bệnh nhân để sản sinh các tế bào bình thường thay cho tế bào bệnh.</a:t>
            </a:r>
          </a:p>
          <a:p>
            <a:pPr marL="0" indent="0">
              <a:defRPr/>
            </a:pPr>
            <a:endParaRPr lang="vi-VN" sz="2400" dirty="0">
              <a:latin typeface="Times New Roman" pitchFamily="18" charset="0"/>
              <a:cs typeface="Times New Roman" pitchFamily="18" charset="0"/>
            </a:endParaRPr>
          </a:p>
          <a:p>
            <a:pPr marL="0" indent="0">
              <a:defRPr/>
            </a:pPr>
            <a:endParaRPr lang="en-US" sz="2400" dirty="0">
              <a:latin typeface="Times New Roman" pitchFamily="18" charset="0"/>
              <a:cs typeface="Times New Roman" pitchFamily="18" charset="0"/>
            </a:endParaRPr>
          </a:p>
        </p:txBody>
      </p:sp>
      <p:sp>
        <p:nvSpPr>
          <p:cNvPr id="20" name="Rectangle 19">
            <a:extLst>
              <a:ext uri="{FF2B5EF4-FFF2-40B4-BE49-F238E27FC236}">
                <a16:creationId xmlns:a16="http://schemas.microsoft.com/office/drawing/2014/main" id="{29839B91-0582-4A8A-9482-903FC189CD88}"/>
              </a:ext>
            </a:extLst>
          </p:cNvPr>
          <p:cNvSpPr/>
          <p:nvPr/>
        </p:nvSpPr>
        <p:spPr>
          <a:xfrm>
            <a:off x="922816" y="0"/>
            <a:ext cx="7475059" cy="830997"/>
          </a:xfrm>
          <a:prstGeom prst="rect">
            <a:avLst/>
          </a:prstGeom>
          <a:noFill/>
        </p:spPr>
        <p:txBody>
          <a:bodyPr wrap="none">
            <a:spAutoFit/>
          </a:bodyPr>
          <a:lstStyle/>
          <a:p>
            <a:pPr algn="ctr">
              <a:defRPr/>
            </a:pP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Bài</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22: BẢO VỆ VỐN GEN CỦA LOÀI NGƯỜI </a:t>
            </a:r>
          </a:p>
          <a:p>
            <a:pPr algn="ct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&amp; MỘT SỐ VẤN ĐỀ XÃ HỘI CỦA DI TRUYỀN HỌC</a:t>
            </a:r>
          </a:p>
        </p:txBody>
      </p:sp>
      <p:sp>
        <p:nvSpPr>
          <p:cNvPr id="7173" name="Rectangle 3">
            <a:extLst>
              <a:ext uri="{FF2B5EF4-FFF2-40B4-BE49-F238E27FC236}">
                <a16:creationId xmlns:a16="http://schemas.microsoft.com/office/drawing/2014/main" id="{64089715-01D2-4CE8-AF9B-7EF33FCC5A80}"/>
              </a:ext>
            </a:extLst>
          </p:cNvPr>
          <p:cNvSpPr txBox="1">
            <a:spLocks noChangeArrowheads="1"/>
          </p:cNvSpPr>
          <p:nvPr/>
        </p:nvSpPr>
        <p:spPr bwMode="auto">
          <a:xfrm>
            <a:off x="381000" y="1241425"/>
            <a:ext cx="4327525"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b="1">
                <a:cs typeface="Times New Roman" panose="02020603050405020304" pitchFamily="18" charset="0"/>
              </a:rPr>
              <a:t>2. Các biện pháp:</a:t>
            </a:r>
          </a:p>
          <a:p>
            <a:r>
              <a:rPr lang="en-US" altLang="en-US" sz="2400" b="1" i="1">
                <a:cs typeface="Times New Roman" panose="02020603050405020304" pitchFamily="18" charset="0"/>
              </a:rPr>
              <a:t>a. Phòng: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0">
            <a:extLst>
              <a:ext uri="{FF2B5EF4-FFF2-40B4-BE49-F238E27FC236}">
                <a16:creationId xmlns:a16="http://schemas.microsoft.com/office/drawing/2014/main" id="{B8566E07-BAEA-4148-BC0C-793E1914AAA0}"/>
              </a:ext>
            </a:extLst>
          </p:cNvPr>
          <p:cNvGraphicFramePr>
            <a:graphicFrameLocks noChangeAspect="1"/>
          </p:cNvGraphicFramePr>
          <p:nvPr/>
        </p:nvGraphicFramePr>
        <p:xfrm>
          <a:off x="152400" y="2746375"/>
          <a:ext cx="3306763" cy="3152775"/>
        </p:xfrm>
        <a:graphic>
          <a:graphicData uri="http://schemas.openxmlformats.org/presentationml/2006/ole">
            <mc:AlternateContent xmlns:mc="http://schemas.openxmlformats.org/markup-compatibility/2006">
              <mc:Choice xmlns:v="urn:schemas-microsoft-com:vml" Requires="v">
                <p:oleObj name="Bitmap Image" r:id="rId2" imgW="4191585" imgH="4723810" progId="Paint.Picture">
                  <p:embed/>
                </p:oleObj>
              </mc:Choice>
              <mc:Fallback>
                <p:oleObj name="Bitmap Image" r:id="rId2" imgW="4191585" imgH="4723810" progId="Paint.Picture">
                  <p:embed/>
                  <p:pic>
                    <p:nvPicPr>
                      <p:cNvPr id="0"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746375"/>
                        <a:ext cx="3306763"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a:extLst>
              <a:ext uri="{FF2B5EF4-FFF2-40B4-BE49-F238E27FC236}">
                <a16:creationId xmlns:a16="http://schemas.microsoft.com/office/drawing/2014/main" id="{E8565DF3-95D1-4873-B522-27B74181F529}"/>
              </a:ext>
            </a:extLst>
          </p:cNvPr>
          <p:cNvSpPr/>
          <p:nvPr/>
        </p:nvSpPr>
        <p:spPr>
          <a:xfrm>
            <a:off x="0" y="838200"/>
            <a:ext cx="7543800" cy="2092325"/>
          </a:xfrm>
          <a:prstGeom prst="rect">
            <a:avLst/>
          </a:prstGeom>
        </p:spPr>
        <p:txBody>
          <a:bodyPr>
            <a:spAutoFit/>
          </a:bodyPr>
          <a:lstStyle/>
          <a:p>
            <a:pPr marL="342900" indent="-342900" eaLnBrk="1" hangingPunct="1">
              <a:spcBef>
                <a:spcPts val="600"/>
              </a:spcBef>
              <a:buClr>
                <a:schemeClr val="hlink"/>
              </a:buClr>
              <a:defRPr/>
            </a:pPr>
            <a:r>
              <a:rPr lang="en-US" sz="2200" b="1" kern="0" dirty="0">
                <a:latin typeface="Times New Roman" charset="0"/>
                <a:cs typeface="Times New Roman" charset="0"/>
              </a:rPr>
              <a:t>II. MỘT SỐ VẤN ĐỀ XÃ HỘI CỦA DI TRUYỀN HỌC</a:t>
            </a:r>
          </a:p>
          <a:p>
            <a:pPr marL="342900" indent="-342900" eaLnBrk="1" hangingPunct="1">
              <a:spcBef>
                <a:spcPts val="600"/>
              </a:spcBef>
              <a:buClr>
                <a:schemeClr val="hlink"/>
              </a:buClr>
              <a:defRPr/>
            </a:pPr>
            <a:r>
              <a:rPr lang="en-US" sz="2200" b="1" kern="0" dirty="0">
                <a:latin typeface="Times New Roman" charset="0"/>
                <a:cs typeface="Times New Roman" charset="0"/>
              </a:rPr>
              <a:t>  1. </a:t>
            </a:r>
            <a:r>
              <a:rPr lang="en-US" sz="2200" b="1" kern="0" dirty="0" err="1">
                <a:latin typeface="Times New Roman" charset="0"/>
                <a:cs typeface="Times New Roman" charset="0"/>
              </a:rPr>
              <a:t>Vấn</a:t>
            </a:r>
            <a:r>
              <a:rPr lang="en-US" sz="2200" b="1" kern="0" dirty="0">
                <a:latin typeface="Times New Roman" charset="0"/>
                <a:cs typeface="Times New Roman" charset="0"/>
              </a:rPr>
              <a:t> </a:t>
            </a:r>
            <a:r>
              <a:rPr lang="en-US" sz="2200" b="1" kern="0" dirty="0" err="1">
                <a:latin typeface="Times New Roman" charset="0"/>
                <a:cs typeface="Times New Roman" charset="0"/>
              </a:rPr>
              <a:t>đề</a:t>
            </a:r>
            <a:r>
              <a:rPr lang="en-US" sz="2200" b="1" kern="0" dirty="0">
                <a:latin typeface="Times New Roman" charset="0"/>
                <a:cs typeface="Times New Roman" charset="0"/>
              </a:rPr>
              <a:t> </a:t>
            </a:r>
            <a:r>
              <a:rPr lang="en-US" sz="2200" b="1" kern="0" dirty="0" err="1">
                <a:latin typeface="Times New Roman" charset="0"/>
                <a:cs typeface="Times New Roman" charset="0"/>
              </a:rPr>
              <a:t>phát</a:t>
            </a:r>
            <a:r>
              <a:rPr lang="en-US" sz="2200" b="1" kern="0" dirty="0">
                <a:latin typeface="Times New Roman" charset="0"/>
                <a:cs typeface="Times New Roman" charset="0"/>
              </a:rPr>
              <a:t> </a:t>
            </a:r>
            <a:r>
              <a:rPr lang="en-US" sz="2200" b="1" kern="0" dirty="0" err="1">
                <a:latin typeface="Times New Roman" charset="0"/>
                <a:cs typeface="Times New Roman" charset="0"/>
              </a:rPr>
              <a:t>sinh</a:t>
            </a:r>
            <a:r>
              <a:rPr lang="en-US" sz="2200" b="1" kern="0" dirty="0">
                <a:latin typeface="Times New Roman" charset="0"/>
                <a:cs typeface="Times New Roman" charset="0"/>
              </a:rPr>
              <a:t> do </a:t>
            </a:r>
            <a:r>
              <a:rPr lang="en-US" sz="2200" b="1" kern="0" dirty="0" err="1">
                <a:latin typeface="Times New Roman" charset="0"/>
                <a:cs typeface="Times New Roman" charset="0"/>
              </a:rPr>
              <a:t>việc</a:t>
            </a:r>
            <a:r>
              <a:rPr lang="en-US" sz="2200" b="1" kern="0" dirty="0">
                <a:latin typeface="Times New Roman" charset="0"/>
                <a:cs typeface="Times New Roman" charset="0"/>
              </a:rPr>
              <a:t> </a:t>
            </a:r>
            <a:r>
              <a:rPr lang="en-US" sz="2200" b="1" kern="0" dirty="0" err="1">
                <a:latin typeface="Times New Roman" charset="0"/>
                <a:cs typeface="Times New Roman" charset="0"/>
              </a:rPr>
              <a:t>giải</a:t>
            </a:r>
            <a:r>
              <a:rPr lang="en-US" sz="2200" b="1" kern="0" dirty="0">
                <a:latin typeface="Times New Roman" charset="0"/>
                <a:cs typeface="Times New Roman" charset="0"/>
              </a:rPr>
              <a:t> </a:t>
            </a:r>
            <a:r>
              <a:rPr lang="en-US" sz="2200" b="1" kern="0" dirty="0" err="1">
                <a:latin typeface="Times New Roman" charset="0"/>
                <a:cs typeface="Times New Roman" charset="0"/>
              </a:rPr>
              <a:t>mã</a:t>
            </a:r>
            <a:r>
              <a:rPr lang="en-US" sz="2200" b="1" kern="0" dirty="0">
                <a:latin typeface="Times New Roman" charset="0"/>
                <a:cs typeface="Times New Roman" charset="0"/>
              </a:rPr>
              <a:t> </a:t>
            </a:r>
            <a:r>
              <a:rPr lang="en-US" sz="2200" b="1" kern="0" dirty="0" err="1">
                <a:latin typeface="Times New Roman" charset="0"/>
                <a:cs typeface="Times New Roman" charset="0"/>
              </a:rPr>
              <a:t>bộ</a:t>
            </a:r>
            <a:r>
              <a:rPr lang="en-US" sz="2200" b="1" kern="0" dirty="0">
                <a:latin typeface="Times New Roman" charset="0"/>
                <a:cs typeface="Times New Roman" charset="0"/>
              </a:rPr>
              <a:t> gen </a:t>
            </a:r>
            <a:r>
              <a:rPr lang="en-US" sz="2200" b="1" kern="0" dirty="0" err="1">
                <a:latin typeface="Times New Roman" charset="0"/>
                <a:cs typeface="Times New Roman" charset="0"/>
              </a:rPr>
              <a:t>người</a:t>
            </a:r>
            <a:endParaRPr lang="en-US" sz="2200" b="1" kern="0" dirty="0">
              <a:latin typeface="Times New Roman" charset="0"/>
              <a:cs typeface="Times New Roman" charset="0"/>
            </a:endParaRPr>
          </a:p>
          <a:p>
            <a:pPr marL="342900" indent="-342900" eaLnBrk="1" hangingPunct="1">
              <a:spcBef>
                <a:spcPts val="600"/>
              </a:spcBef>
              <a:buClr>
                <a:schemeClr val="hlink"/>
              </a:buClr>
              <a:defRPr/>
            </a:pPr>
            <a:r>
              <a:rPr lang="en-US" sz="2200" kern="0" dirty="0">
                <a:latin typeface="Times New Roman" charset="0"/>
                <a:cs typeface="Times New Roman" charset="0"/>
              </a:rPr>
              <a:t>      - </a:t>
            </a:r>
            <a:r>
              <a:rPr lang="en-US" sz="2200" kern="0" dirty="0" err="1">
                <a:latin typeface="Times New Roman" charset="0"/>
                <a:cs typeface="Times New Roman" charset="0"/>
              </a:rPr>
              <a:t>Thông</a:t>
            </a:r>
            <a:r>
              <a:rPr lang="en-US" sz="2200" kern="0" dirty="0">
                <a:latin typeface="Times New Roman" charset="0"/>
                <a:cs typeface="Times New Roman" charset="0"/>
              </a:rPr>
              <a:t> </a:t>
            </a:r>
            <a:r>
              <a:rPr lang="en-US" sz="2200" kern="0" dirty="0" err="1">
                <a:latin typeface="Times New Roman" charset="0"/>
                <a:cs typeface="Times New Roman" charset="0"/>
              </a:rPr>
              <a:t>báo</a:t>
            </a:r>
            <a:r>
              <a:rPr lang="en-US" sz="2200" kern="0" dirty="0">
                <a:latin typeface="Times New Roman" charset="0"/>
                <a:cs typeface="Times New Roman" charset="0"/>
              </a:rPr>
              <a:t> </a:t>
            </a:r>
            <a:r>
              <a:rPr lang="en-US" sz="2200" kern="0" dirty="0" err="1">
                <a:latin typeface="Times New Roman" charset="0"/>
                <a:cs typeface="Times New Roman" charset="0"/>
              </a:rPr>
              <a:t>về</a:t>
            </a:r>
            <a:r>
              <a:rPr lang="en-US" sz="2200" kern="0" dirty="0">
                <a:latin typeface="Times New Roman" charset="0"/>
                <a:cs typeface="Times New Roman" charset="0"/>
              </a:rPr>
              <a:t> </a:t>
            </a:r>
            <a:r>
              <a:rPr lang="en-US" sz="2200" kern="0" dirty="0" err="1">
                <a:latin typeface="Times New Roman" charset="0"/>
                <a:cs typeface="Times New Roman" charset="0"/>
              </a:rPr>
              <a:t>cái</a:t>
            </a:r>
            <a:r>
              <a:rPr lang="en-US" sz="2200" kern="0" dirty="0">
                <a:latin typeface="Times New Roman" charset="0"/>
                <a:cs typeface="Times New Roman" charset="0"/>
              </a:rPr>
              <a:t> </a:t>
            </a:r>
            <a:r>
              <a:rPr lang="en-US" sz="2200" kern="0" dirty="0" err="1">
                <a:latin typeface="Times New Roman" charset="0"/>
                <a:cs typeface="Times New Roman" charset="0"/>
              </a:rPr>
              <a:t>chết</a:t>
            </a:r>
            <a:r>
              <a:rPr lang="en-US" sz="2200" kern="0" dirty="0">
                <a:latin typeface="Times New Roman" charset="0"/>
                <a:cs typeface="Times New Roman" charset="0"/>
              </a:rPr>
              <a:t> </a:t>
            </a:r>
            <a:r>
              <a:rPr lang="en-US" sz="2200" kern="0" dirty="0" err="1">
                <a:latin typeface="Times New Roman" charset="0"/>
                <a:cs typeface="Times New Roman" charset="0"/>
              </a:rPr>
              <a:t>sớm</a:t>
            </a:r>
            <a:r>
              <a:rPr lang="en-US" sz="2200" kern="0" dirty="0">
                <a:latin typeface="Times New Roman" charset="0"/>
                <a:cs typeface="Times New Roman" charset="0"/>
              </a:rPr>
              <a:t> </a:t>
            </a:r>
            <a:r>
              <a:rPr lang="en-US" sz="2200" kern="0" dirty="0" err="1">
                <a:latin typeface="Times New Roman" charset="0"/>
                <a:cs typeface="Times New Roman" charset="0"/>
              </a:rPr>
              <a:t>không</a:t>
            </a:r>
            <a:r>
              <a:rPr lang="en-US" sz="2200" kern="0" dirty="0">
                <a:latin typeface="Times New Roman" charset="0"/>
                <a:cs typeface="Times New Roman" charset="0"/>
              </a:rPr>
              <a:t> </a:t>
            </a:r>
            <a:r>
              <a:rPr lang="en-US" sz="2200" kern="0" dirty="0" err="1">
                <a:latin typeface="Times New Roman" charset="0"/>
                <a:cs typeface="Times New Roman" charset="0"/>
              </a:rPr>
              <a:t>thể</a:t>
            </a:r>
            <a:r>
              <a:rPr lang="en-US" sz="2200" kern="0" dirty="0">
                <a:latin typeface="Times New Roman" charset="0"/>
                <a:cs typeface="Times New Roman" charset="0"/>
              </a:rPr>
              <a:t> </a:t>
            </a:r>
            <a:r>
              <a:rPr lang="en-US" sz="2200" kern="0" dirty="0" err="1">
                <a:latin typeface="Times New Roman" charset="0"/>
                <a:cs typeface="Times New Roman" charset="0"/>
              </a:rPr>
              <a:t>tránh</a:t>
            </a:r>
            <a:r>
              <a:rPr lang="en-US" sz="2200" kern="0" dirty="0">
                <a:latin typeface="Times New Roman" charset="0"/>
                <a:cs typeface="Times New Roman" charset="0"/>
              </a:rPr>
              <a:t> </a:t>
            </a:r>
            <a:r>
              <a:rPr lang="en-US" sz="2200" kern="0" dirty="0" err="1">
                <a:latin typeface="Times New Roman" charset="0"/>
                <a:cs typeface="Times New Roman" charset="0"/>
              </a:rPr>
              <a:t>khỏi</a:t>
            </a:r>
            <a:r>
              <a:rPr lang="en-US" sz="2200" kern="0" dirty="0">
                <a:latin typeface="Times New Roman" charset="0"/>
                <a:cs typeface="Times New Roman" charset="0"/>
              </a:rPr>
              <a:t>.</a:t>
            </a:r>
          </a:p>
          <a:p>
            <a:pPr marL="342900" indent="-342900" eaLnBrk="1" hangingPunct="1">
              <a:spcBef>
                <a:spcPts val="600"/>
              </a:spcBef>
              <a:buClr>
                <a:schemeClr val="hlink"/>
              </a:buClr>
              <a:defRPr/>
            </a:pPr>
            <a:r>
              <a:rPr lang="en-US" sz="2200" kern="0" dirty="0">
                <a:latin typeface="Times New Roman" charset="0"/>
                <a:cs typeface="Times New Roman" charset="0"/>
              </a:rPr>
              <a:t>      - </a:t>
            </a:r>
            <a:r>
              <a:rPr lang="en-US" sz="2200" kern="0" dirty="0" err="1">
                <a:latin typeface="Times New Roman" charset="0"/>
                <a:cs typeface="Times New Roman" charset="0"/>
              </a:rPr>
              <a:t>Bị</a:t>
            </a:r>
            <a:r>
              <a:rPr lang="en-US" sz="2200" kern="0" dirty="0">
                <a:latin typeface="Times New Roman" charset="0"/>
                <a:cs typeface="Times New Roman" charset="0"/>
              </a:rPr>
              <a:t> </a:t>
            </a:r>
            <a:r>
              <a:rPr lang="en-US" sz="2200" kern="0" dirty="0" err="1">
                <a:latin typeface="Times New Roman" charset="0"/>
                <a:cs typeface="Times New Roman" charset="0"/>
              </a:rPr>
              <a:t>xã</a:t>
            </a:r>
            <a:r>
              <a:rPr lang="en-US" sz="2200" kern="0" dirty="0">
                <a:latin typeface="Times New Roman" charset="0"/>
                <a:cs typeface="Times New Roman" charset="0"/>
              </a:rPr>
              <a:t> </a:t>
            </a:r>
            <a:r>
              <a:rPr lang="en-US" sz="2200" kern="0" dirty="0" err="1">
                <a:latin typeface="Times New Roman" charset="0"/>
                <a:cs typeface="Times New Roman" charset="0"/>
              </a:rPr>
              <a:t>hội</a:t>
            </a:r>
            <a:r>
              <a:rPr lang="en-US" sz="2200" kern="0" dirty="0">
                <a:latin typeface="Times New Roman" charset="0"/>
                <a:cs typeface="Times New Roman" charset="0"/>
              </a:rPr>
              <a:t> </a:t>
            </a:r>
            <a:r>
              <a:rPr lang="en-US" sz="2200" kern="0" dirty="0" err="1">
                <a:latin typeface="Times New Roman" charset="0"/>
                <a:cs typeface="Times New Roman" charset="0"/>
              </a:rPr>
              <a:t>chống</a:t>
            </a:r>
            <a:r>
              <a:rPr lang="en-US" sz="2200" kern="0" dirty="0">
                <a:latin typeface="Times New Roman" charset="0"/>
                <a:cs typeface="Times New Roman" charset="0"/>
              </a:rPr>
              <a:t> </a:t>
            </a:r>
            <a:r>
              <a:rPr lang="en-US" sz="2200" kern="0" dirty="0" err="1">
                <a:latin typeface="Times New Roman" charset="0"/>
                <a:cs typeface="Times New Roman" charset="0"/>
              </a:rPr>
              <a:t>lại</a:t>
            </a:r>
            <a:r>
              <a:rPr lang="en-US" sz="2200" kern="0" dirty="0">
                <a:latin typeface="Times New Roman" charset="0"/>
                <a:cs typeface="Times New Roman" charset="0"/>
              </a:rPr>
              <a:t>. (Xin </a:t>
            </a:r>
            <a:r>
              <a:rPr lang="en-US" sz="2200" kern="0" dirty="0" err="1">
                <a:latin typeface="Times New Roman" charset="0"/>
                <a:cs typeface="Times New Roman" charset="0"/>
              </a:rPr>
              <a:t>việc</a:t>
            </a:r>
            <a:r>
              <a:rPr lang="en-US" sz="2200" kern="0" dirty="0">
                <a:latin typeface="Times New Roman" charset="0"/>
                <a:cs typeface="Times New Roman" charset="0"/>
              </a:rPr>
              <a:t>, </a:t>
            </a:r>
            <a:r>
              <a:rPr lang="en-US" sz="2200" kern="0" dirty="0" err="1">
                <a:latin typeface="Times New Roman" charset="0"/>
                <a:cs typeface="Times New Roman" charset="0"/>
              </a:rPr>
              <a:t>hôn</a:t>
            </a:r>
            <a:r>
              <a:rPr lang="en-US" sz="2200" kern="0" dirty="0">
                <a:latin typeface="Times New Roman" charset="0"/>
                <a:cs typeface="Times New Roman" charset="0"/>
              </a:rPr>
              <a:t> </a:t>
            </a:r>
            <a:r>
              <a:rPr lang="en-US" sz="2200" kern="0" dirty="0" err="1">
                <a:latin typeface="Times New Roman" charset="0"/>
                <a:cs typeface="Times New Roman" charset="0"/>
              </a:rPr>
              <a:t>nhân</a:t>
            </a:r>
            <a:r>
              <a:rPr lang="en-US" sz="2200" kern="0" dirty="0">
                <a:latin typeface="Times New Roman" charset="0"/>
                <a:cs typeface="Times New Roman" charset="0"/>
              </a:rPr>
              <a:t>,…)</a:t>
            </a:r>
          </a:p>
          <a:p>
            <a:pPr marL="342900" indent="-342900" eaLnBrk="1" hangingPunct="1">
              <a:spcBef>
                <a:spcPts val="600"/>
              </a:spcBef>
              <a:buClr>
                <a:schemeClr val="hlink"/>
              </a:buClr>
              <a:defRPr/>
            </a:pPr>
            <a:endParaRPr lang="en-US" sz="2200" b="1" kern="0" dirty="0">
              <a:latin typeface="Times New Roman" charset="0"/>
              <a:cs typeface="Times New Roman" charset="0"/>
            </a:endParaRPr>
          </a:p>
        </p:txBody>
      </p:sp>
      <p:sp>
        <p:nvSpPr>
          <p:cNvPr id="8" name="Rectangle 7">
            <a:extLst>
              <a:ext uri="{FF2B5EF4-FFF2-40B4-BE49-F238E27FC236}">
                <a16:creationId xmlns:a16="http://schemas.microsoft.com/office/drawing/2014/main" id="{8A01F7F2-FB40-4D60-A7F5-4B186A91FA7B}"/>
              </a:ext>
            </a:extLst>
          </p:cNvPr>
          <p:cNvSpPr/>
          <p:nvPr/>
        </p:nvSpPr>
        <p:spPr>
          <a:xfrm>
            <a:off x="922816" y="0"/>
            <a:ext cx="7475059" cy="830997"/>
          </a:xfrm>
          <a:prstGeom prst="rect">
            <a:avLst/>
          </a:prstGeom>
          <a:noFill/>
        </p:spPr>
        <p:txBody>
          <a:bodyPr wrap="none">
            <a:spAutoFit/>
          </a:bodyPr>
          <a:lstStyle/>
          <a:p>
            <a:pPr algn="ctr">
              <a:defRPr/>
            </a:pP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Bài</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22: BẢO VỆ VỐN GEN CỦA LOÀI NGƯỜI </a:t>
            </a:r>
          </a:p>
          <a:p>
            <a:pPr algn="ct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&amp; MỘT SỐ VẤN ĐỀ XÃ HỘI CỦA DI TRUYỀN HỌC</a:t>
            </a:r>
          </a:p>
        </p:txBody>
      </p:sp>
      <p:sp>
        <p:nvSpPr>
          <p:cNvPr id="6" name="Rectangle 5">
            <a:extLst>
              <a:ext uri="{FF2B5EF4-FFF2-40B4-BE49-F238E27FC236}">
                <a16:creationId xmlns:a16="http://schemas.microsoft.com/office/drawing/2014/main" id="{B89568EA-8BBE-4856-82A7-773F92F8B914}"/>
              </a:ext>
            </a:extLst>
          </p:cNvPr>
          <p:cNvSpPr/>
          <p:nvPr/>
        </p:nvSpPr>
        <p:spPr>
          <a:xfrm>
            <a:off x="955675" y="6176963"/>
            <a:ext cx="7121525" cy="461962"/>
          </a:xfrm>
          <a:prstGeom prst="rect">
            <a:avLst/>
          </a:prstGeom>
          <a:solidFill>
            <a:srgbClr val="FFFF00"/>
          </a:solidFill>
        </p:spPr>
        <p:txBody>
          <a:bodyPr>
            <a:spAutoFit/>
          </a:bodyPr>
          <a:lstStyle/>
          <a:p>
            <a:pPr marL="342900" indent="-342900" eaLnBrk="1" hangingPunct="1">
              <a:spcBef>
                <a:spcPts val="600"/>
              </a:spcBef>
              <a:buClr>
                <a:schemeClr val="hlink"/>
              </a:buClr>
              <a:defRPr/>
            </a:pPr>
            <a:r>
              <a:rPr lang="en-US" sz="2400" b="1" kern="0">
                <a:solidFill>
                  <a:srgbClr val="FF0000"/>
                </a:solidFill>
                <a:latin typeface="Times New Roman" charset="0"/>
                <a:cs typeface="Times New Roman" charset="0"/>
              </a:rPr>
              <a:t>Hồ sơ di truyền cần đi kèm với túi hồ sơ khi xin việc?</a:t>
            </a:r>
            <a:endParaRPr lang="en-US" sz="2400" b="1" kern="0" dirty="0">
              <a:solidFill>
                <a:srgbClr val="FF0000"/>
              </a:solidFill>
              <a:latin typeface="Times New Roman" charset="0"/>
              <a:cs typeface="Times New Roman" charset="0"/>
            </a:endParaRPr>
          </a:p>
        </p:txBody>
      </p:sp>
      <p:pic>
        <p:nvPicPr>
          <p:cNvPr id="7178" name="Picture 10">
            <a:extLst>
              <a:ext uri="{FF2B5EF4-FFF2-40B4-BE49-F238E27FC236}">
                <a16:creationId xmlns:a16="http://schemas.microsoft.com/office/drawing/2014/main" id="{6F588BE8-7EA7-4B3B-AC99-9EA1213F81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5363" y="2743200"/>
            <a:ext cx="482917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7178"/>
                                        </p:tgtEl>
                                        <p:attrNameLst>
                                          <p:attrName>style.visibility</p:attrName>
                                        </p:attrNameLst>
                                      </p:cBhvr>
                                      <p:to>
                                        <p:strVal val="visible"/>
                                      </p:to>
                                    </p:set>
                                    <p:animEffect transition="in" filter="fade">
                                      <p:cBhvr>
                                        <p:cTn id="25" dur="500"/>
                                        <p:tgtEl>
                                          <p:spTgt spid="717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Effect transition="in" filter="fade">
                                      <p:cBhvr>
                                        <p:cTn id="3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1F94A0-3368-45BA-9A22-281DC3675833}"/>
              </a:ext>
            </a:extLst>
          </p:cNvPr>
          <p:cNvSpPr/>
          <p:nvPr/>
        </p:nvSpPr>
        <p:spPr>
          <a:xfrm>
            <a:off x="0" y="838200"/>
            <a:ext cx="8610600" cy="3524250"/>
          </a:xfrm>
          <a:prstGeom prst="rect">
            <a:avLst/>
          </a:prstGeom>
        </p:spPr>
        <p:txBody>
          <a:bodyPr>
            <a:spAutoFit/>
          </a:bodyPr>
          <a:lstStyle/>
          <a:p>
            <a:pPr marL="342900" indent="-342900" eaLnBrk="1" hangingPunct="1">
              <a:spcBef>
                <a:spcPts val="600"/>
              </a:spcBef>
              <a:buClr>
                <a:schemeClr val="hlink"/>
              </a:buClr>
              <a:defRPr/>
            </a:pPr>
            <a:r>
              <a:rPr lang="en-US" sz="2200" b="1" kern="0" dirty="0">
                <a:latin typeface="Times New Roman" charset="0"/>
                <a:cs typeface="Times New Roman" charset="0"/>
              </a:rPr>
              <a:t>II. MỘT SỐ VẤN ĐỀ XÃ HỘI CỦA DI TRUYỀN HỌC</a:t>
            </a:r>
          </a:p>
          <a:p>
            <a:pPr marL="342900" indent="-342900" eaLnBrk="1" hangingPunct="1">
              <a:spcBef>
                <a:spcPts val="600"/>
              </a:spcBef>
              <a:buClr>
                <a:schemeClr val="hlink"/>
              </a:buClr>
              <a:defRPr/>
            </a:pPr>
            <a:r>
              <a:rPr lang="en-US" sz="2200" b="1" kern="0" dirty="0">
                <a:latin typeface="Times New Roman" charset="0"/>
                <a:cs typeface="Times New Roman" charset="0"/>
              </a:rPr>
              <a:t>  1. </a:t>
            </a:r>
            <a:r>
              <a:rPr lang="en-US" sz="2200" b="1" kern="0" dirty="0" err="1">
                <a:latin typeface="Times New Roman" charset="0"/>
                <a:cs typeface="Times New Roman" charset="0"/>
              </a:rPr>
              <a:t>Vấn</a:t>
            </a:r>
            <a:r>
              <a:rPr lang="en-US" sz="2200" b="1" kern="0" dirty="0">
                <a:latin typeface="Times New Roman" charset="0"/>
                <a:cs typeface="Times New Roman" charset="0"/>
              </a:rPr>
              <a:t> </a:t>
            </a:r>
            <a:r>
              <a:rPr lang="en-US" sz="2200" b="1" kern="0" dirty="0" err="1">
                <a:latin typeface="Times New Roman" charset="0"/>
                <a:cs typeface="Times New Roman" charset="0"/>
              </a:rPr>
              <a:t>đề</a:t>
            </a:r>
            <a:r>
              <a:rPr lang="en-US" sz="2200" b="1" kern="0" dirty="0">
                <a:latin typeface="Times New Roman" charset="0"/>
                <a:cs typeface="Times New Roman" charset="0"/>
              </a:rPr>
              <a:t> </a:t>
            </a:r>
            <a:r>
              <a:rPr lang="en-US" sz="2200" b="1" kern="0" dirty="0" err="1">
                <a:latin typeface="Times New Roman" charset="0"/>
                <a:cs typeface="Times New Roman" charset="0"/>
              </a:rPr>
              <a:t>phát</a:t>
            </a:r>
            <a:r>
              <a:rPr lang="en-US" sz="2200" b="1" kern="0" dirty="0">
                <a:latin typeface="Times New Roman" charset="0"/>
                <a:cs typeface="Times New Roman" charset="0"/>
              </a:rPr>
              <a:t> </a:t>
            </a:r>
            <a:r>
              <a:rPr lang="en-US" sz="2200" b="1" kern="0" dirty="0" err="1">
                <a:latin typeface="Times New Roman" charset="0"/>
                <a:cs typeface="Times New Roman" charset="0"/>
              </a:rPr>
              <a:t>sinh</a:t>
            </a:r>
            <a:r>
              <a:rPr lang="en-US" sz="2200" b="1" kern="0" dirty="0">
                <a:latin typeface="Times New Roman" charset="0"/>
                <a:cs typeface="Times New Roman" charset="0"/>
              </a:rPr>
              <a:t> do </a:t>
            </a:r>
            <a:r>
              <a:rPr lang="en-US" sz="2200" b="1" kern="0" dirty="0" err="1">
                <a:latin typeface="Times New Roman" charset="0"/>
                <a:cs typeface="Times New Roman" charset="0"/>
              </a:rPr>
              <a:t>việc</a:t>
            </a:r>
            <a:r>
              <a:rPr lang="en-US" sz="2200" b="1" kern="0" dirty="0">
                <a:latin typeface="Times New Roman" charset="0"/>
                <a:cs typeface="Times New Roman" charset="0"/>
              </a:rPr>
              <a:t> </a:t>
            </a:r>
            <a:r>
              <a:rPr lang="en-US" sz="2200" b="1" kern="0" dirty="0" err="1">
                <a:latin typeface="Times New Roman" charset="0"/>
                <a:cs typeface="Times New Roman" charset="0"/>
              </a:rPr>
              <a:t>giải</a:t>
            </a:r>
            <a:r>
              <a:rPr lang="en-US" sz="2200" b="1" kern="0" dirty="0">
                <a:latin typeface="Times New Roman" charset="0"/>
                <a:cs typeface="Times New Roman" charset="0"/>
              </a:rPr>
              <a:t> </a:t>
            </a:r>
            <a:r>
              <a:rPr lang="en-US" sz="2200" b="1" kern="0" dirty="0" err="1">
                <a:latin typeface="Times New Roman" charset="0"/>
                <a:cs typeface="Times New Roman" charset="0"/>
              </a:rPr>
              <a:t>mã</a:t>
            </a:r>
            <a:r>
              <a:rPr lang="en-US" sz="2200" b="1" kern="0" dirty="0">
                <a:latin typeface="Times New Roman" charset="0"/>
                <a:cs typeface="Times New Roman" charset="0"/>
              </a:rPr>
              <a:t> </a:t>
            </a:r>
            <a:r>
              <a:rPr lang="en-US" sz="2200" b="1" kern="0" dirty="0" err="1">
                <a:latin typeface="Times New Roman" charset="0"/>
                <a:cs typeface="Times New Roman" charset="0"/>
              </a:rPr>
              <a:t>bộ</a:t>
            </a:r>
            <a:r>
              <a:rPr lang="en-US" sz="2200" b="1" kern="0" dirty="0">
                <a:latin typeface="Times New Roman" charset="0"/>
                <a:cs typeface="Times New Roman" charset="0"/>
              </a:rPr>
              <a:t> gen </a:t>
            </a:r>
            <a:r>
              <a:rPr lang="en-US" sz="2200" b="1" kern="0" dirty="0" err="1">
                <a:latin typeface="Times New Roman" charset="0"/>
                <a:cs typeface="Times New Roman" charset="0"/>
              </a:rPr>
              <a:t>người</a:t>
            </a:r>
            <a:endParaRPr lang="en-US" sz="2200" b="1" kern="0" dirty="0">
              <a:latin typeface="Times New Roman" charset="0"/>
              <a:cs typeface="Times New Roman" charset="0"/>
            </a:endParaRPr>
          </a:p>
          <a:p>
            <a:pPr marL="342900" indent="-342900" eaLnBrk="1" hangingPunct="1">
              <a:spcBef>
                <a:spcPts val="600"/>
              </a:spcBef>
              <a:buClr>
                <a:schemeClr val="hlink"/>
              </a:buClr>
              <a:defRPr/>
            </a:pPr>
            <a:r>
              <a:rPr lang="en-US" sz="2200" b="1" kern="0" dirty="0">
                <a:latin typeface="Times New Roman" charset="0"/>
                <a:cs typeface="Times New Roman" charset="0"/>
              </a:rPr>
              <a:t>  2. </a:t>
            </a:r>
            <a:r>
              <a:rPr lang="en-US" sz="2200" b="1" kern="0" dirty="0" err="1">
                <a:latin typeface="Times New Roman" charset="0"/>
                <a:cs typeface="Times New Roman" charset="0"/>
              </a:rPr>
              <a:t>Vấn</a:t>
            </a:r>
            <a:r>
              <a:rPr lang="en-US" sz="2200" b="1" kern="0" dirty="0">
                <a:latin typeface="Times New Roman" charset="0"/>
                <a:cs typeface="Times New Roman" charset="0"/>
              </a:rPr>
              <a:t> </a:t>
            </a:r>
            <a:r>
              <a:rPr lang="en-US" sz="2200" b="1" kern="0" dirty="0" err="1">
                <a:latin typeface="Times New Roman" charset="0"/>
                <a:cs typeface="Times New Roman" charset="0"/>
              </a:rPr>
              <a:t>đề</a:t>
            </a:r>
            <a:r>
              <a:rPr lang="en-US" sz="2200" b="1" kern="0" dirty="0">
                <a:latin typeface="Times New Roman" charset="0"/>
                <a:cs typeface="Times New Roman" charset="0"/>
              </a:rPr>
              <a:t> </a:t>
            </a:r>
            <a:r>
              <a:rPr lang="en-US" sz="2200" b="1" kern="0" dirty="0" err="1">
                <a:latin typeface="Times New Roman" charset="0"/>
                <a:cs typeface="Times New Roman" charset="0"/>
              </a:rPr>
              <a:t>phát</a:t>
            </a:r>
            <a:r>
              <a:rPr lang="en-US" sz="2200" b="1" kern="0" dirty="0">
                <a:latin typeface="Times New Roman" charset="0"/>
                <a:cs typeface="Times New Roman" charset="0"/>
              </a:rPr>
              <a:t> </a:t>
            </a:r>
            <a:r>
              <a:rPr lang="en-US" sz="2200" b="1" kern="0" dirty="0" err="1">
                <a:latin typeface="Times New Roman" charset="0"/>
                <a:cs typeface="Times New Roman" charset="0"/>
              </a:rPr>
              <a:t>sinh</a:t>
            </a:r>
            <a:r>
              <a:rPr lang="en-US" sz="2200" b="1" kern="0" dirty="0">
                <a:latin typeface="Times New Roman" charset="0"/>
                <a:cs typeface="Times New Roman" charset="0"/>
              </a:rPr>
              <a:t> do </a:t>
            </a:r>
            <a:r>
              <a:rPr lang="en-US" sz="2200" b="1" kern="0" dirty="0" err="1">
                <a:latin typeface="Times New Roman" charset="0"/>
                <a:cs typeface="Times New Roman" charset="0"/>
              </a:rPr>
              <a:t>công</a:t>
            </a:r>
            <a:r>
              <a:rPr lang="en-US" sz="2200" b="1" kern="0" dirty="0">
                <a:latin typeface="Times New Roman" charset="0"/>
                <a:cs typeface="Times New Roman" charset="0"/>
              </a:rPr>
              <a:t> </a:t>
            </a:r>
            <a:r>
              <a:rPr lang="en-US" sz="2200" b="1" kern="0" dirty="0" err="1">
                <a:latin typeface="Times New Roman" charset="0"/>
                <a:cs typeface="Times New Roman" charset="0"/>
              </a:rPr>
              <a:t>nghệ</a:t>
            </a:r>
            <a:r>
              <a:rPr lang="en-US" sz="2200" b="1" kern="0" dirty="0">
                <a:latin typeface="Times New Roman" charset="0"/>
                <a:cs typeface="Times New Roman" charset="0"/>
              </a:rPr>
              <a:t> gen </a:t>
            </a:r>
            <a:r>
              <a:rPr lang="en-US" sz="2200" b="1" kern="0" dirty="0" err="1">
                <a:latin typeface="Times New Roman" charset="0"/>
                <a:cs typeface="Times New Roman" charset="0"/>
              </a:rPr>
              <a:t>và</a:t>
            </a:r>
            <a:r>
              <a:rPr lang="en-US" sz="2200" b="1" kern="0" dirty="0">
                <a:latin typeface="Times New Roman" charset="0"/>
                <a:cs typeface="Times New Roman" charset="0"/>
              </a:rPr>
              <a:t> </a:t>
            </a:r>
            <a:r>
              <a:rPr lang="en-US" sz="2200" b="1" kern="0" dirty="0" err="1">
                <a:latin typeface="Times New Roman" charset="0"/>
                <a:cs typeface="Times New Roman" charset="0"/>
              </a:rPr>
              <a:t>công</a:t>
            </a:r>
            <a:r>
              <a:rPr lang="en-US" sz="2200" b="1" kern="0" dirty="0">
                <a:latin typeface="Times New Roman" charset="0"/>
                <a:cs typeface="Times New Roman" charset="0"/>
              </a:rPr>
              <a:t> </a:t>
            </a:r>
            <a:r>
              <a:rPr lang="en-US" sz="2200" b="1" kern="0" dirty="0" err="1">
                <a:latin typeface="Times New Roman" charset="0"/>
                <a:cs typeface="Times New Roman" charset="0"/>
              </a:rPr>
              <a:t>nghệ</a:t>
            </a:r>
            <a:r>
              <a:rPr lang="en-US" sz="2200" b="1" kern="0" dirty="0">
                <a:latin typeface="Times New Roman" charset="0"/>
                <a:cs typeface="Times New Roman" charset="0"/>
              </a:rPr>
              <a:t> </a:t>
            </a:r>
            <a:r>
              <a:rPr lang="en-US" sz="2200" b="1" kern="0" dirty="0" err="1">
                <a:latin typeface="Times New Roman" charset="0"/>
                <a:cs typeface="Times New Roman" charset="0"/>
              </a:rPr>
              <a:t>tế</a:t>
            </a:r>
            <a:r>
              <a:rPr lang="en-US" sz="2200" b="1" kern="0" dirty="0">
                <a:latin typeface="Times New Roman" charset="0"/>
                <a:cs typeface="Times New Roman" charset="0"/>
              </a:rPr>
              <a:t> </a:t>
            </a:r>
            <a:r>
              <a:rPr lang="en-US" sz="2200" b="1" kern="0" dirty="0" err="1">
                <a:latin typeface="Times New Roman" charset="0"/>
                <a:cs typeface="Times New Roman" charset="0"/>
              </a:rPr>
              <a:t>bào</a:t>
            </a:r>
            <a:endParaRPr lang="en-US" sz="2200" b="1" kern="0" dirty="0">
              <a:latin typeface="Times New Roman" charset="0"/>
              <a:cs typeface="Times New Roman" charset="0"/>
            </a:endParaRPr>
          </a:p>
          <a:p>
            <a:pPr marL="342900" indent="-342900" eaLnBrk="1" hangingPunct="1">
              <a:spcBef>
                <a:spcPts val="600"/>
              </a:spcBef>
              <a:buClr>
                <a:schemeClr val="hlink"/>
              </a:buClr>
              <a:defRPr/>
            </a:pPr>
            <a:r>
              <a:rPr lang="en-US" sz="2200" kern="0" dirty="0">
                <a:latin typeface="Times New Roman" charset="0"/>
                <a:cs typeface="Times New Roman" charset="0"/>
              </a:rPr>
              <a:t>       - Vi </a:t>
            </a:r>
            <a:r>
              <a:rPr lang="en-US" sz="2200" kern="0" dirty="0" err="1">
                <a:latin typeface="Times New Roman" charset="0"/>
                <a:cs typeface="Times New Roman" charset="0"/>
              </a:rPr>
              <a:t>sinh</a:t>
            </a:r>
            <a:r>
              <a:rPr lang="en-US" sz="2200" kern="0" dirty="0">
                <a:latin typeface="Times New Roman" charset="0"/>
                <a:cs typeface="Times New Roman" charset="0"/>
              </a:rPr>
              <a:t> </a:t>
            </a:r>
            <a:r>
              <a:rPr lang="en-US" sz="2200" kern="0" dirty="0" err="1">
                <a:latin typeface="Times New Roman" charset="0"/>
                <a:cs typeface="Times New Roman" charset="0"/>
              </a:rPr>
              <a:t>vật</a:t>
            </a:r>
            <a:r>
              <a:rPr lang="en-US" sz="2200" kern="0" dirty="0">
                <a:latin typeface="Times New Roman" charset="0"/>
                <a:cs typeface="Times New Roman" charset="0"/>
              </a:rPr>
              <a:t> </a:t>
            </a:r>
            <a:r>
              <a:rPr lang="en-US" sz="2200" kern="0" dirty="0" err="1">
                <a:latin typeface="Times New Roman" charset="0"/>
                <a:cs typeface="Times New Roman" charset="0"/>
              </a:rPr>
              <a:t>mang</a:t>
            </a:r>
            <a:r>
              <a:rPr lang="en-US" sz="2200" kern="0" dirty="0">
                <a:latin typeface="Times New Roman" charset="0"/>
                <a:cs typeface="Times New Roman" charset="0"/>
              </a:rPr>
              <a:t> gene </a:t>
            </a:r>
            <a:r>
              <a:rPr lang="en-US" sz="2200" kern="0" dirty="0" err="1">
                <a:latin typeface="Times New Roman" charset="0"/>
                <a:cs typeface="Times New Roman" charset="0"/>
              </a:rPr>
              <a:t>kháng</a:t>
            </a:r>
            <a:r>
              <a:rPr lang="en-US" sz="2200" kern="0" dirty="0">
                <a:latin typeface="Times New Roman" charset="0"/>
                <a:cs typeface="Times New Roman" charset="0"/>
              </a:rPr>
              <a:t> </a:t>
            </a:r>
            <a:r>
              <a:rPr lang="en-US" sz="2200" kern="0" dirty="0" err="1">
                <a:latin typeface="Times New Roman" charset="0"/>
                <a:cs typeface="Times New Roman" charset="0"/>
              </a:rPr>
              <a:t>chất</a:t>
            </a:r>
            <a:r>
              <a:rPr lang="en-US" sz="2200" kern="0" dirty="0">
                <a:latin typeface="Times New Roman" charset="0"/>
                <a:cs typeface="Times New Roman" charset="0"/>
              </a:rPr>
              <a:t> </a:t>
            </a:r>
            <a:r>
              <a:rPr lang="en-US" sz="2200" kern="0" dirty="0" err="1">
                <a:latin typeface="Times New Roman" charset="0"/>
                <a:cs typeface="Times New Roman" charset="0"/>
              </a:rPr>
              <a:t>kháng</a:t>
            </a:r>
            <a:r>
              <a:rPr lang="en-US" sz="2200" kern="0" dirty="0">
                <a:latin typeface="Times New Roman" charset="0"/>
                <a:cs typeface="Times New Roman" charset="0"/>
              </a:rPr>
              <a:t> </a:t>
            </a:r>
            <a:r>
              <a:rPr lang="en-US" sz="2200" kern="0" dirty="0" err="1">
                <a:latin typeface="Times New Roman" charset="0"/>
                <a:cs typeface="Times New Roman" charset="0"/>
              </a:rPr>
              <a:t>sinh</a:t>
            </a:r>
            <a:r>
              <a:rPr lang="en-US" sz="2200" kern="0" dirty="0">
                <a:latin typeface="Times New Roman" charset="0"/>
                <a:cs typeface="Times New Roman" charset="0"/>
              </a:rPr>
              <a:t> </a:t>
            </a:r>
            <a:r>
              <a:rPr lang="en-US" sz="2200" kern="0" dirty="0" err="1">
                <a:latin typeface="Times New Roman" charset="0"/>
                <a:cs typeface="Times New Roman" charset="0"/>
              </a:rPr>
              <a:t>phát</a:t>
            </a:r>
            <a:r>
              <a:rPr lang="en-US" sz="2200" kern="0" dirty="0">
                <a:latin typeface="Times New Roman" charset="0"/>
                <a:cs typeface="Times New Roman" charset="0"/>
              </a:rPr>
              <a:t> </a:t>
            </a:r>
            <a:r>
              <a:rPr lang="en-US" sz="2200" kern="0" dirty="0" err="1">
                <a:latin typeface="Times New Roman" charset="0"/>
                <a:cs typeface="Times New Roman" charset="0"/>
              </a:rPr>
              <a:t>tán</a:t>
            </a:r>
            <a:r>
              <a:rPr lang="en-US" sz="2200" kern="0" dirty="0">
                <a:latin typeface="Times New Roman" charset="0"/>
                <a:cs typeface="Times New Roman" charset="0"/>
              </a:rPr>
              <a:t> sang vi </a:t>
            </a:r>
            <a:r>
              <a:rPr lang="en-US" sz="2200" kern="0" dirty="0" err="1">
                <a:latin typeface="Times New Roman" charset="0"/>
                <a:cs typeface="Times New Roman" charset="0"/>
              </a:rPr>
              <a:t>sinh</a:t>
            </a:r>
            <a:r>
              <a:rPr lang="en-US" sz="2200" kern="0" dirty="0">
                <a:latin typeface="Times New Roman" charset="0"/>
                <a:cs typeface="Times New Roman" charset="0"/>
              </a:rPr>
              <a:t> </a:t>
            </a:r>
            <a:r>
              <a:rPr lang="en-US" sz="2200" kern="0" dirty="0" err="1">
                <a:latin typeface="Times New Roman" charset="0"/>
                <a:cs typeface="Times New Roman" charset="0"/>
              </a:rPr>
              <a:t>vật</a:t>
            </a:r>
            <a:r>
              <a:rPr lang="en-US" sz="2200" kern="0" dirty="0">
                <a:latin typeface="Times New Roman" charset="0"/>
                <a:cs typeface="Times New Roman" charset="0"/>
              </a:rPr>
              <a:t> </a:t>
            </a:r>
            <a:r>
              <a:rPr lang="en-US" sz="2200" kern="0" dirty="0" err="1">
                <a:latin typeface="Times New Roman" charset="0"/>
                <a:cs typeface="Times New Roman" charset="0"/>
              </a:rPr>
              <a:t>gây</a:t>
            </a:r>
            <a:r>
              <a:rPr lang="en-US" sz="2200" kern="0" dirty="0">
                <a:latin typeface="Times New Roman" charset="0"/>
                <a:cs typeface="Times New Roman" charset="0"/>
              </a:rPr>
              <a:t> </a:t>
            </a:r>
            <a:r>
              <a:rPr lang="en-US" sz="2200" kern="0" dirty="0" err="1">
                <a:latin typeface="Times New Roman" charset="0"/>
                <a:cs typeface="Times New Roman" charset="0"/>
              </a:rPr>
              <a:t>bệnh</a:t>
            </a:r>
            <a:r>
              <a:rPr lang="en-US" sz="2200" kern="0" dirty="0">
                <a:latin typeface="Times New Roman" charset="0"/>
                <a:cs typeface="Times New Roman" charset="0"/>
              </a:rPr>
              <a:t> </a:t>
            </a:r>
            <a:r>
              <a:rPr lang="en-US" sz="2200" kern="0" dirty="0" err="1">
                <a:latin typeface="Times New Roman" charset="0"/>
                <a:cs typeface="Times New Roman" charset="0"/>
              </a:rPr>
              <a:t>cho</a:t>
            </a:r>
            <a:r>
              <a:rPr lang="en-US" sz="2200" kern="0" dirty="0">
                <a:latin typeface="Times New Roman" charset="0"/>
                <a:cs typeface="Times New Roman" charset="0"/>
              </a:rPr>
              <a:t> </a:t>
            </a:r>
            <a:r>
              <a:rPr lang="en-US" sz="2200" kern="0" dirty="0" err="1">
                <a:latin typeface="Times New Roman" charset="0"/>
                <a:cs typeface="Times New Roman" charset="0"/>
              </a:rPr>
              <a:t>người</a:t>
            </a:r>
            <a:r>
              <a:rPr lang="en-US" sz="2200" kern="0" dirty="0">
                <a:latin typeface="Times New Roman" charset="0"/>
                <a:cs typeface="Times New Roman" charset="0"/>
              </a:rPr>
              <a:t>.</a:t>
            </a:r>
          </a:p>
          <a:p>
            <a:pPr marL="342900" indent="-342900" eaLnBrk="1" hangingPunct="1">
              <a:spcBef>
                <a:spcPts val="600"/>
              </a:spcBef>
              <a:buClr>
                <a:schemeClr val="hlink"/>
              </a:buClr>
              <a:defRPr/>
            </a:pPr>
            <a:r>
              <a:rPr lang="en-US" sz="2200" kern="0" dirty="0">
                <a:latin typeface="Times New Roman" charset="0"/>
                <a:cs typeface="Times New Roman" charset="0"/>
              </a:rPr>
              <a:t>       - Gen </a:t>
            </a:r>
            <a:r>
              <a:rPr lang="en-US" sz="2200" kern="0" dirty="0" err="1">
                <a:latin typeface="Times New Roman" charset="0"/>
                <a:cs typeface="Times New Roman" charset="0"/>
              </a:rPr>
              <a:t>sản</a:t>
            </a:r>
            <a:r>
              <a:rPr lang="en-US" sz="2200" kern="0" dirty="0">
                <a:latin typeface="Times New Roman" charset="0"/>
                <a:cs typeface="Times New Roman" charset="0"/>
              </a:rPr>
              <a:t> </a:t>
            </a:r>
            <a:r>
              <a:rPr lang="en-US" sz="2200" kern="0" dirty="0" err="1">
                <a:latin typeface="Times New Roman" charset="0"/>
                <a:cs typeface="Times New Roman" charset="0"/>
              </a:rPr>
              <a:t>sinh</a:t>
            </a:r>
            <a:r>
              <a:rPr lang="en-US" sz="2200" kern="0" dirty="0">
                <a:latin typeface="Times New Roman" charset="0"/>
                <a:cs typeface="Times New Roman" charset="0"/>
              </a:rPr>
              <a:t> protein </a:t>
            </a:r>
            <a:r>
              <a:rPr lang="en-US" sz="2200" kern="0" dirty="0" err="1">
                <a:latin typeface="Times New Roman" charset="0"/>
                <a:cs typeface="Times New Roman" charset="0"/>
              </a:rPr>
              <a:t>độc</a:t>
            </a:r>
            <a:r>
              <a:rPr lang="en-US" sz="2200" kern="0" dirty="0">
                <a:latin typeface="Times New Roman" charset="0"/>
                <a:cs typeface="Times New Roman" charset="0"/>
              </a:rPr>
              <a:t> </a:t>
            </a:r>
            <a:r>
              <a:rPr lang="en-US" sz="2200" kern="0" dirty="0" err="1">
                <a:latin typeface="Times New Roman" charset="0"/>
                <a:cs typeface="Times New Roman" charset="0"/>
              </a:rPr>
              <a:t>tố</a:t>
            </a:r>
            <a:r>
              <a:rPr lang="en-US" sz="2200" kern="0" dirty="0">
                <a:latin typeface="Times New Roman" charset="0"/>
                <a:cs typeface="Times New Roman" charset="0"/>
              </a:rPr>
              <a:t> </a:t>
            </a:r>
            <a:r>
              <a:rPr lang="en-US" sz="2200" kern="0" dirty="0" err="1">
                <a:latin typeface="Times New Roman" charset="0"/>
                <a:cs typeface="Times New Roman" charset="0"/>
              </a:rPr>
              <a:t>trong</a:t>
            </a:r>
            <a:r>
              <a:rPr lang="en-US" sz="2200" kern="0" dirty="0">
                <a:latin typeface="Times New Roman" charset="0"/>
                <a:cs typeface="Times New Roman" charset="0"/>
              </a:rPr>
              <a:t> </a:t>
            </a:r>
            <a:r>
              <a:rPr lang="en-US" sz="2200" kern="0" dirty="0" err="1">
                <a:latin typeface="Times New Roman" charset="0"/>
                <a:cs typeface="Times New Roman" charset="0"/>
              </a:rPr>
              <a:t>cây</a:t>
            </a:r>
            <a:r>
              <a:rPr lang="en-US" sz="2200" kern="0" dirty="0">
                <a:latin typeface="Times New Roman" charset="0"/>
                <a:cs typeface="Times New Roman" charset="0"/>
              </a:rPr>
              <a:t> </a:t>
            </a:r>
            <a:r>
              <a:rPr lang="en-US" sz="2200" kern="0" dirty="0" err="1">
                <a:latin typeface="Times New Roman" charset="0"/>
                <a:cs typeface="Times New Roman" charset="0"/>
              </a:rPr>
              <a:t>trồng</a:t>
            </a:r>
            <a:r>
              <a:rPr lang="en-US" sz="2200" kern="0" dirty="0">
                <a:latin typeface="Times New Roman" charset="0"/>
                <a:cs typeface="Times New Roman" charset="0"/>
              </a:rPr>
              <a:t> </a:t>
            </a:r>
            <a:r>
              <a:rPr lang="en-US" sz="2200" kern="0" dirty="0" err="1">
                <a:latin typeface="Times New Roman" charset="0"/>
                <a:cs typeface="Times New Roman" charset="0"/>
              </a:rPr>
              <a:t>phát</a:t>
            </a:r>
            <a:r>
              <a:rPr lang="en-US" sz="2200" kern="0" dirty="0">
                <a:latin typeface="Times New Roman" charset="0"/>
                <a:cs typeface="Times New Roman" charset="0"/>
              </a:rPr>
              <a:t> </a:t>
            </a:r>
            <a:r>
              <a:rPr lang="en-US" sz="2200" kern="0" dirty="0" err="1">
                <a:latin typeface="Times New Roman" charset="0"/>
                <a:cs typeface="Times New Roman" charset="0"/>
              </a:rPr>
              <a:t>tán</a:t>
            </a:r>
            <a:r>
              <a:rPr lang="en-US" sz="2200" kern="0" dirty="0">
                <a:latin typeface="Times New Roman" charset="0"/>
                <a:cs typeface="Times New Roman" charset="0"/>
              </a:rPr>
              <a:t> sang </a:t>
            </a:r>
            <a:r>
              <a:rPr lang="en-US" sz="2200" kern="0" dirty="0" err="1">
                <a:latin typeface="Times New Roman" charset="0"/>
                <a:cs typeface="Times New Roman" charset="0"/>
              </a:rPr>
              <a:t>cỏ</a:t>
            </a:r>
            <a:r>
              <a:rPr lang="en-US" sz="2200" kern="0" dirty="0">
                <a:latin typeface="Times New Roman" charset="0"/>
                <a:cs typeface="Times New Roman" charset="0"/>
              </a:rPr>
              <a:t> </a:t>
            </a:r>
            <a:r>
              <a:rPr lang="en-US" sz="2200" kern="0" dirty="0" err="1">
                <a:latin typeface="Times New Roman" charset="0"/>
                <a:cs typeface="Times New Roman" charset="0"/>
              </a:rPr>
              <a:t>dại</a:t>
            </a:r>
            <a:r>
              <a:rPr lang="en-US" sz="2200" kern="0" dirty="0">
                <a:latin typeface="Times New Roman" charset="0"/>
                <a:cs typeface="Times New Roman" charset="0"/>
              </a:rPr>
              <a:t> </a:t>
            </a:r>
            <a:r>
              <a:rPr lang="en-US" sz="2200" kern="0" dirty="0" err="1">
                <a:latin typeface="Times New Roman" charset="0"/>
                <a:cs typeface="Times New Roman" charset="0"/>
              </a:rPr>
              <a:t>và</a:t>
            </a:r>
            <a:r>
              <a:rPr lang="en-US" sz="2200" kern="0" dirty="0">
                <a:latin typeface="Times New Roman" charset="0"/>
                <a:cs typeface="Times New Roman" charset="0"/>
              </a:rPr>
              <a:t> </a:t>
            </a:r>
            <a:r>
              <a:rPr lang="en-US" sz="2200" kern="0" dirty="0" err="1">
                <a:latin typeface="Times New Roman" charset="0"/>
                <a:cs typeface="Times New Roman" charset="0"/>
              </a:rPr>
              <a:t>gây</a:t>
            </a:r>
            <a:r>
              <a:rPr lang="en-US" sz="2200" kern="0" dirty="0">
                <a:latin typeface="Times New Roman" charset="0"/>
                <a:cs typeface="Times New Roman" charset="0"/>
              </a:rPr>
              <a:t> </a:t>
            </a:r>
            <a:r>
              <a:rPr lang="en-US" sz="2200" kern="0" dirty="0" err="1">
                <a:latin typeface="Times New Roman" charset="0"/>
                <a:cs typeface="Times New Roman" charset="0"/>
              </a:rPr>
              <a:t>hại</a:t>
            </a:r>
            <a:r>
              <a:rPr lang="en-US" sz="2200" kern="0" dirty="0">
                <a:latin typeface="Times New Roman" charset="0"/>
                <a:cs typeface="Times New Roman" charset="0"/>
              </a:rPr>
              <a:t> </a:t>
            </a:r>
            <a:r>
              <a:rPr lang="en-US" sz="2200" kern="0" dirty="0" err="1">
                <a:latin typeface="Times New Roman" charset="0"/>
                <a:cs typeface="Times New Roman" charset="0"/>
              </a:rPr>
              <a:t>cho</a:t>
            </a:r>
            <a:r>
              <a:rPr lang="en-US" sz="2200" kern="0" dirty="0">
                <a:latin typeface="Times New Roman" charset="0"/>
                <a:cs typeface="Times New Roman" charset="0"/>
              </a:rPr>
              <a:t> </a:t>
            </a:r>
            <a:r>
              <a:rPr lang="en-US" sz="2200" kern="0" dirty="0" err="1">
                <a:latin typeface="Times New Roman" charset="0"/>
                <a:cs typeface="Times New Roman" charset="0"/>
              </a:rPr>
              <a:t>côn</a:t>
            </a:r>
            <a:r>
              <a:rPr lang="en-US" sz="2200" kern="0" dirty="0">
                <a:latin typeface="Times New Roman" charset="0"/>
                <a:cs typeface="Times New Roman" charset="0"/>
              </a:rPr>
              <a:t> </a:t>
            </a:r>
            <a:r>
              <a:rPr lang="en-US" sz="2200" kern="0" dirty="0" err="1">
                <a:latin typeface="Times New Roman" charset="0"/>
                <a:cs typeface="Times New Roman" charset="0"/>
              </a:rPr>
              <a:t>trùng</a:t>
            </a:r>
            <a:r>
              <a:rPr lang="en-US" sz="2200" kern="0" dirty="0">
                <a:latin typeface="Times New Roman" charset="0"/>
                <a:cs typeface="Times New Roman" charset="0"/>
              </a:rPr>
              <a:t> </a:t>
            </a:r>
            <a:r>
              <a:rPr lang="en-US" sz="2200" kern="0" dirty="0" err="1">
                <a:latin typeface="Times New Roman" charset="0"/>
                <a:cs typeface="Times New Roman" charset="0"/>
              </a:rPr>
              <a:t>có</a:t>
            </a:r>
            <a:r>
              <a:rPr lang="en-US" sz="2200" kern="0" dirty="0">
                <a:latin typeface="Times New Roman" charset="0"/>
                <a:cs typeface="Times New Roman" charset="0"/>
              </a:rPr>
              <a:t> </a:t>
            </a:r>
            <a:r>
              <a:rPr lang="en-US" sz="2200" kern="0" dirty="0" err="1">
                <a:latin typeface="Times New Roman" charset="0"/>
                <a:cs typeface="Times New Roman" charset="0"/>
              </a:rPr>
              <a:t>ích</a:t>
            </a:r>
            <a:r>
              <a:rPr lang="en-US" sz="2200" kern="0" dirty="0">
                <a:latin typeface="Times New Roman" charset="0"/>
                <a:cs typeface="Times New Roman" charset="0"/>
              </a:rPr>
              <a:t>.</a:t>
            </a:r>
          </a:p>
          <a:p>
            <a:pPr marL="342900" indent="-342900" eaLnBrk="1" hangingPunct="1">
              <a:spcBef>
                <a:spcPts val="600"/>
              </a:spcBef>
              <a:buClr>
                <a:schemeClr val="hlink"/>
              </a:buClr>
              <a:defRPr/>
            </a:pPr>
            <a:r>
              <a:rPr lang="en-US" sz="2200" kern="0" dirty="0">
                <a:latin typeface="Times New Roman" charset="0"/>
                <a:cs typeface="Times New Roman" charset="0"/>
              </a:rPr>
              <a:t>       - </a:t>
            </a:r>
            <a:r>
              <a:rPr lang="en-US" sz="2200" kern="0" dirty="0" err="1">
                <a:latin typeface="Times New Roman" charset="0"/>
                <a:cs typeface="Times New Roman" charset="0"/>
              </a:rPr>
              <a:t>Có</a:t>
            </a:r>
            <a:r>
              <a:rPr lang="en-US" sz="2200" kern="0" dirty="0">
                <a:latin typeface="Times New Roman" charset="0"/>
                <a:cs typeface="Times New Roman" charset="0"/>
              </a:rPr>
              <a:t> </a:t>
            </a:r>
            <a:r>
              <a:rPr lang="en-US" sz="2200" kern="0" dirty="0" err="1">
                <a:latin typeface="Times New Roman" charset="0"/>
                <a:cs typeface="Times New Roman" charset="0"/>
              </a:rPr>
              <a:t>khả</a:t>
            </a:r>
            <a:r>
              <a:rPr lang="en-US" sz="2200" kern="0" dirty="0">
                <a:latin typeface="Times New Roman" charset="0"/>
                <a:cs typeface="Times New Roman" charset="0"/>
              </a:rPr>
              <a:t> </a:t>
            </a:r>
            <a:r>
              <a:rPr lang="en-US" sz="2200" kern="0" dirty="0" err="1">
                <a:latin typeface="Times New Roman" charset="0"/>
                <a:cs typeface="Times New Roman" charset="0"/>
              </a:rPr>
              <a:t>năng</a:t>
            </a:r>
            <a:r>
              <a:rPr lang="en-US" sz="2200" kern="0" dirty="0">
                <a:latin typeface="Times New Roman" charset="0"/>
                <a:cs typeface="Times New Roman" charset="0"/>
              </a:rPr>
              <a:t> </a:t>
            </a:r>
            <a:r>
              <a:rPr lang="en-US" sz="2200" kern="0" dirty="0" err="1">
                <a:latin typeface="Times New Roman" charset="0"/>
                <a:cs typeface="Times New Roman" charset="0"/>
              </a:rPr>
              <a:t>ảnh</a:t>
            </a:r>
            <a:r>
              <a:rPr lang="en-US" sz="2200" kern="0" dirty="0">
                <a:latin typeface="Times New Roman" charset="0"/>
                <a:cs typeface="Times New Roman" charset="0"/>
              </a:rPr>
              <a:t> </a:t>
            </a:r>
            <a:r>
              <a:rPr lang="en-US" sz="2200" kern="0" dirty="0" err="1">
                <a:latin typeface="Times New Roman" charset="0"/>
                <a:cs typeface="Times New Roman" charset="0"/>
              </a:rPr>
              <a:t>hưởng</a:t>
            </a:r>
            <a:r>
              <a:rPr lang="en-US" sz="2200" kern="0" dirty="0">
                <a:latin typeface="Times New Roman" charset="0"/>
                <a:cs typeface="Times New Roman" charset="0"/>
              </a:rPr>
              <a:t> </a:t>
            </a:r>
            <a:r>
              <a:rPr lang="en-US" sz="2200" kern="0" dirty="0" err="1">
                <a:latin typeface="Times New Roman" charset="0"/>
                <a:cs typeface="Times New Roman" charset="0"/>
              </a:rPr>
              <a:t>tới</a:t>
            </a:r>
            <a:r>
              <a:rPr lang="en-US" sz="2200" kern="0" dirty="0">
                <a:latin typeface="Times New Roman" charset="0"/>
                <a:cs typeface="Times New Roman" charset="0"/>
              </a:rPr>
              <a:t> </a:t>
            </a:r>
            <a:r>
              <a:rPr lang="en-US" sz="2200" kern="0" dirty="0" err="1">
                <a:latin typeface="Times New Roman" charset="0"/>
                <a:cs typeface="Times New Roman" charset="0"/>
              </a:rPr>
              <a:t>hệ</a:t>
            </a:r>
            <a:r>
              <a:rPr lang="en-US" sz="2200" kern="0" dirty="0">
                <a:latin typeface="Times New Roman" charset="0"/>
                <a:cs typeface="Times New Roman" charset="0"/>
              </a:rPr>
              <a:t> gene </a:t>
            </a:r>
            <a:r>
              <a:rPr lang="en-US" sz="2200" kern="0" dirty="0" err="1">
                <a:latin typeface="Times New Roman" charset="0"/>
                <a:cs typeface="Times New Roman" charset="0"/>
              </a:rPr>
              <a:t>của</a:t>
            </a:r>
            <a:r>
              <a:rPr lang="en-US" sz="2200" kern="0" dirty="0">
                <a:latin typeface="Times New Roman" charset="0"/>
                <a:cs typeface="Times New Roman" charset="0"/>
              </a:rPr>
              <a:t> </a:t>
            </a:r>
            <a:r>
              <a:rPr lang="en-US" sz="2200" kern="0" dirty="0" err="1">
                <a:latin typeface="Times New Roman" charset="0"/>
                <a:cs typeface="Times New Roman" charset="0"/>
              </a:rPr>
              <a:t>người</a:t>
            </a:r>
            <a:r>
              <a:rPr lang="en-US" sz="2200" kern="0" dirty="0">
                <a:latin typeface="Times New Roman" charset="0"/>
                <a:cs typeface="Times New Roman" charset="0"/>
              </a:rPr>
              <a:t>, </a:t>
            </a:r>
            <a:r>
              <a:rPr lang="en-US" sz="2200" kern="0" dirty="0" err="1">
                <a:latin typeface="Times New Roman" charset="0"/>
                <a:cs typeface="Times New Roman" charset="0"/>
              </a:rPr>
              <a:t>tới</a:t>
            </a:r>
            <a:r>
              <a:rPr lang="en-US" sz="2200" kern="0" dirty="0">
                <a:latin typeface="Times New Roman" charset="0"/>
                <a:cs typeface="Times New Roman" charset="0"/>
              </a:rPr>
              <a:t> an </a:t>
            </a:r>
            <a:r>
              <a:rPr lang="en-US" sz="2200" kern="0" dirty="0" err="1">
                <a:latin typeface="Times New Roman" charset="0"/>
                <a:cs typeface="Times New Roman" charset="0"/>
              </a:rPr>
              <a:t>toàn</a:t>
            </a:r>
            <a:r>
              <a:rPr lang="en-US" sz="2200" kern="0" dirty="0">
                <a:latin typeface="Times New Roman" charset="0"/>
                <a:cs typeface="Times New Roman" charset="0"/>
              </a:rPr>
              <a:t> </a:t>
            </a:r>
            <a:r>
              <a:rPr lang="en-US" sz="2200" kern="0" dirty="0" err="1">
                <a:latin typeface="Times New Roman" charset="0"/>
                <a:cs typeface="Times New Roman" charset="0"/>
              </a:rPr>
              <a:t>sức</a:t>
            </a:r>
            <a:r>
              <a:rPr lang="en-US" sz="2200" kern="0" dirty="0">
                <a:latin typeface="Times New Roman" charset="0"/>
                <a:cs typeface="Times New Roman" charset="0"/>
              </a:rPr>
              <a:t> </a:t>
            </a:r>
            <a:r>
              <a:rPr lang="en-US" sz="2200" kern="0" dirty="0" err="1">
                <a:latin typeface="Times New Roman" charset="0"/>
                <a:cs typeface="Times New Roman" charset="0"/>
              </a:rPr>
              <a:t>khỏe</a:t>
            </a:r>
            <a:r>
              <a:rPr lang="en-US" sz="2200" kern="0" dirty="0">
                <a:latin typeface="Times New Roman" charset="0"/>
                <a:cs typeface="Times New Roman" charset="0"/>
              </a:rPr>
              <a:t> </a:t>
            </a:r>
            <a:r>
              <a:rPr lang="en-US" sz="2200" kern="0" dirty="0" err="1">
                <a:latin typeface="Times New Roman" charset="0"/>
                <a:cs typeface="Times New Roman" charset="0"/>
              </a:rPr>
              <a:t>của</a:t>
            </a:r>
            <a:r>
              <a:rPr lang="en-US" sz="2200" kern="0" dirty="0">
                <a:latin typeface="Times New Roman" charset="0"/>
                <a:cs typeface="Times New Roman" charset="0"/>
              </a:rPr>
              <a:t> con </a:t>
            </a:r>
            <a:r>
              <a:rPr lang="en-US" sz="2200" kern="0" dirty="0" err="1">
                <a:latin typeface="Times New Roman" charset="0"/>
                <a:cs typeface="Times New Roman" charset="0"/>
              </a:rPr>
              <a:t>người</a:t>
            </a:r>
            <a:r>
              <a:rPr lang="en-US" sz="2200" kern="0" dirty="0">
                <a:latin typeface="Times New Roman" charset="0"/>
                <a:cs typeface="Times New Roman" charset="0"/>
              </a:rPr>
              <a:t>.</a:t>
            </a:r>
          </a:p>
        </p:txBody>
      </p:sp>
      <p:sp>
        <p:nvSpPr>
          <p:cNvPr id="8" name="Rectangle 7">
            <a:extLst>
              <a:ext uri="{FF2B5EF4-FFF2-40B4-BE49-F238E27FC236}">
                <a16:creationId xmlns:a16="http://schemas.microsoft.com/office/drawing/2014/main" id="{B275FD03-CB70-4736-A0C0-5CC87184851C}"/>
              </a:ext>
            </a:extLst>
          </p:cNvPr>
          <p:cNvSpPr/>
          <p:nvPr/>
        </p:nvSpPr>
        <p:spPr>
          <a:xfrm>
            <a:off x="922816" y="0"/>
            <a:ext cx="7475059" cy="830997"/>
          </a:xfrm>
          <a:prstGeom prst="rect">
            <a:avLst/>
          </a:prstGeom>
          <a:noFill/>
        </p:spPr>
        <p:txBody>
          <a:bodyPr wrap="none">
            <a:spAutoFit/>
          </a:bodyPr>
          <a:lstStyle/>
          <a:p>
            <a:pPr algn="ctr">
              <a:defRPr/>
            </a:pP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Bài</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22: BẢO VỆ VỐN GEN CỦA LOÀI NGƯỜI </a:t>
            </a:r>
          </a:p>
          <a:p>
            <a:pPr algn="ct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&amp; MỘT SỐ VẤN ĐỀ XÃ HỘI CỦA DI TRUYỀN HỌC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Effect transition="in" filter="fade">
                                      <p:cBhvr>
                                        <p:cTn id="12" dur="500"/>
                                        <p:tgtEl>
                                          <p:spTgt spid="7">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Effect transition="in" filter="fade">
                                      <p:cBhvr>
                                        <p:cTn id="1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DB4630-2AF2-4ED0-834C-24CC825A9DB3}"/>
              </a:ext>
            </a:extLst>
          </p:cNvPr>
          <p:cNvSpPr/>
          <p:nvPr/>
        </p:nvSpPr>
        <p:spPr>
          <a:xfrm>
            <a:off x="400050" y="2135188"/>
            <a:ext cx="7543800" cy="431800"/>
          </a:xfrm>
          <a:prstGeom prst="rect">
            <a:avLst/>
          </a:prstGeom>
        </p:spPr>
        <p:txBody>
          <a:bodyPr>
            <a:spAutoFit/>
          </a:bodyPr>
          <a:lstStyle/>
          <a:p>
            <a:pPr marL="342900" indent="-342900" eaLnBrk="1" hangingPunct="1">
              <a:spcBef>
                <a:spcPts val="600"/>
              </a:spcBef>
              <a:buClr>
                <a:schemeClr val="hlink"/>
              </a:buClr>
              <a:defRPr/>
            </a:pPr>
            <a:r>
              <a:rPr lang="en-US" sz="2200" kern="0" dirty="0" err="1">
                <a:latin typeface="Times New Roman" charset="0"/>
                <a:cs typeface="Times New Roman" charset="0"/>
              </a:rPr>
              <a:t>Tạo</a:t>
            </a:r>
            <a:r>
              <a:rPr lang="en-US" sz="2200" kern="0" dirty="0">
                <a:latin typeface="Times New Roman" charset="0"/>
                <a:cs typeface="Times New Roman" charset="0"/>
              </a:rPr>
              <a:t> </a:t>
            </a:r>
            <a:r>
              <a:rPr lang="en-US" sz="2200" kern="0" dirty="0" err="1">
                <a:latin typeface="Times New Roman" charset="0"/>
                <a:cs typeface="Times New Roman" charset="0"/>
              </a:rPr>
              <a:t>ra</a:t>
            </a:r>
            <a:r>
              <a:rPr lang="en-US" sz="2200" kern="0" dirty="0">
                <a:latin typeface="Times New Roman" charset="0"/>
                <a:cs typeface="Times New Roman" charset="0"/>
              </a:rPr>
              <a:t> </a:t>
            </a:r>
            <a:r>
              <a:rPr lang="en-US" sz="2200" kern="0" dirty="0" err="1">
                <a:latin typeface="Times New Roman" charset="0"/>
                <a:cs typeface="Times New Roman" charset="0"/>
              </a:rPr>
              <a:t>người</a:t>
            </a:r>
            <a:r>
              <a:rPr lang="en-US" sz="2200" kern="0" dirty="0">
                <a:latin typeface="Times New Roman" charset="0"/>
                <a:cs typeface="Times New Roman" charset="0"/>
              </a:rPr>
              <a:t> </a:t>
            </a:r>
            <a:r>
              <a:rPr lang="en-US" sz="2200" kern="0" dirty="0" err="1">
                <a:latin typeface="Times New Roman" charset="0"/>
                <a:cs typeface="Times New Roman" charset="0"/>
              </a:rPr>
              <a:t>nhân</a:t>
            </a:r>
            <a:r>
              <a:rPr lang="en-US" sz="2200" kern="0" dirty="0">
                <a:latin typeface="Times New Roman" charset="0"/>
                <a:cs typeface="Times New Roman" charset="0"/>
              </a:rPr>
              <a:t> </a:t>
            </a:r>
            <a:r>
              <a:rPr lang="en-US" sz="2200" kern="0" dirty="0" err="1">
                <a:latin typeface="Times New Roman" charset="0"/>
                <a:cs typeface="Times New Roman" charset="0"/>
              </a:rPr>
              <a:t>bản</a:t>
            </a:r>
            <a:r>
              <a:rPr lang="en-US" sz="2200" kern="0" dirty="0">
                <a:latin typeface="Times New Roman" charset="0"/>
                <a:cs typeface="Times New Roman" charset="0"/>
              </a:rPr>
              <a:t> </a:t>
            </a:r>
            <a:r>
              <a:rPr lang="en-US" sz="2200" kern="0" dirty="0" err="1">
                <a:latin typeface="Times New Roman" charset="0"/>
                <a:cs typeface="Times New Roman" charset="0"/>
              </a:rPr>
              <a:t>bằng</a:t>
            </a:r>
            <a:r>
              <a:rPr lang="en-US" sz="2200" kern="0" dirty="0">
                <a:latin typeface="Times New Roman" charset="0"/>
                <a:cs typeface="Times New Roman" charset="0"/>
              </a:rPr>
              <a:t> </a:t>
            </a:r>
            <a:r>
              <a:rPr lang="en-US" sz="2200" kern="0" dirty="0" err="1">
                <a:latin typeface="Times New Roman" charset="0"/>
                <a:cs typeface="Times New Roman" charset="0"/>
              </a:rPr>
              <a:t>phương</a:t>
            </a:r>
            <a:r>
              <a:rPr lang="en-US" sz="2200" kern="0" dirty="0">
                <a:latin typeface="Times New Roman" charset="0"/>
                <a:cs typeface="Times New Roman" charset="0"/>
              </a:rPr>
              <a:t> </a:t>
            </a:r>
            <a:r>
              <a:rPr lang="en-US" sz="2200" kern="0" dirty="0" err="1">
                <a:latin typeface="Times New Roman" charset="0"/>
                <a:cs typeface="Times New Roman" charset="0"/>
              </a:rPr>
              <a:t>pháp</a:t>
            </a:r>
            <a:r>
              <a:rPr lang="en-US" sz="2200" kern="0" dirty="0">
                <a:latin typeface="Times New Roman" charset="0"/>
                <a:cs typeface="Times New Roman" charset="0"/>
              </a:rPr>
              <a:t> </a:t>
            </a:r>
            <a:r>
              <a:rPr lang="en-US" sz="2200" kern="0" dirty="0" err="1">
                <a:latin typeface="Times New Roman" charset="0"/>
                <a:cs typeface="Times New Roman" charset="0"/>
              </a:rPr>
              <a:t>nhân</a:t>
            </a:r>
            <a:r>
              <a:rPr lang="en-US" sz="2200" kern="0" dirty="0">
                <a:latin typeface="Times New Roman" charset="0"/>
                <a:cs typeface="Times New Roman" charset="0"/>
              </a:rPr>
              <a:t> </a:t>
            </a:r>
            <a:r>
              <a:rPr lang="en-US" sz="2200" kern="0" dirty="0" err="1">
                <a:latin typeface="Times New Roman" charset="0"/>
                <a:cs typeface="Times New Roman" charset="0"/>
              </a:rPr>
              <a:t>bản</a:t>
            </a:r>
            <a:r>
              <a:rPr lang="en-US" sz="2200" kern="0" dirty="0">
                <a:latin typeface="Times New Roman" charset="0"/>
                <a:cs typeface="Times New Roman" charset="0"/>
              </a:rPr>
              <a:t> </a:t>
            </a:r>
            <a:r>
              <a:rPr lang="en-US" sz="2200" kern="0" dirty="0" err="1">
                <a:latin typeface="Times New Roman" charset="0"/>
                <a:cs typeface="Times New Roman" charset="0"/>
              </a:rPr>
              <a:t>vô</a:t>
            </a:r>
            <a:r>
              <a:rPr lang="en-US" sz="2200" kern="0" dirty="0">
                <a:latin typeface="Times New Roman" charset="0"/>
                <a:cs typeface="Times New Roman" charset="0"/>
              </a:rPr>
              <a:t> </a:t>
            </a:r>
            <a:r>
              <a:rPr lang="en-US" sz="2200" kern="0" dirty="0" err="1">
                <a:latin typeface="Times New Roman" charset="0"/>
                <a:cs typeface="Times New Roman" charset="0"/>
              </a:rPr>
              <a:t>tính</a:t>
            </a:r>
            <a:r>
              <a:rPr lang="en-US" sz="2200" kern="0" dirty="0">
                <a:latin typeface="Times New Roman" charset="0"/>
                <a:cs typeface="Times New Roman" charset="0"/>
              </a:rPr>
              <a:t>.</a:t>
            </a:r>
          </a:p>
        </p:txBody>
      </p:sp>
      <p:sp>
        <p:nvSpPr>
          <p:cNvPr id="8" name="Rectangle 7">
            <a:extLst>
              <a:ext uri="{FF2B5EF4-FFF2-40B4-BE49-F238E27FC236}">
                <a16:creationId xmlns:a16="http://schemas.microsoft.com/office/drawing/2014/main" id="{7B8580D0-59A9-4421-B0D6-5358B0C404C3}"/>
              </a:ext>
            </a:extLst>
          </p:cNvPr>
          <p:cNvSpPr/>
          <p:nvPr/>
        </p:nvSpPr>
        <p:spPr>
          <a:xfrm>
            <a:off x="922816" y="0"/>
            <a:ext cx="7475059" cy="830997"/>
          </a:xfrm>
          <a:prstGeom prst="rect">
            <a:avLst/>
          </a:prstGeom>
          <a:noFill/>
        </p:spPr>
        <p:txBody>
          <a:bodyPr wrap="none">
            <a:spAutoFit/>
          </a:bodyPr>
          <a:lstStyle/>
          <a:p>
            <a:pPr algn="ctr">
              <a:defRPr/>
            </a:pP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Bài</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22: BẢO VỆ VỐN GEN CỦA LOÀI NGƯỜI </a:t>
            </a:r>
          </a:p>
          <a:p>
            <a:pPr algn="ctr">
              <a:defRPr/>
            </a:pP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&amp; MỘT SỐ VẤN ĐỀ XÃ HỘI CỦA DI TRUYỀN HỌC</a:t>
            </a:r>
          </a:p>
        </p:txBody>
      </p:sp>
      <p:sp>
        <p:nvSpPr>
          <p:cNvPr id="6" name="Rectangle 5">
            <a:extLst>
              <a:ext uri="{FF2B5EF4-FFF2-40B4-BE49-F238E27FC236}">
                <a16:creationId xmlns:a16="http://schemas.microsoft.com/office/drawing/2014/main" id="{41E9D8F3-2599-4985-AB89-B263322EBCF9}"/>
              </a:ext>
            </a:extLst>
          </p:cNvPr>
          <p:cNvSpPr/>
          <p:nvPr/>
        </p:nvSpPr>
        <p:spPr>
          <a:xfrm>
            <a:off x="0" y="838200"/>
            <a:ext cx="7543800" cy="1262063"/>
          </a:xfrm>
          <a:prstGeom prst="rect">
            <a:avLst/>
          </a:prstGeom>
        </p:spPr>
        <p:txBody>
          <a:bodyPr>
            <a:spAutoFit/>
          </a:bodyPr>
          <a:lstStyle/>
          <a:p>
            <a:pPr marL="342900" indent="-342900" eaLnBrk="1" hangingPunct="1">
              <a:spcBef>
                <a:spcPts val="600"/>
              </a:spcBef>
              <a:buClr>
                <a:schemeClr val="hlink"/>
              </a:buClr>
              <a:defRPr/>
            </a:pPr>
            <a:r>
              <a:rPr lang="en-US" sz="2200" b="1" kern="0" dirty="0">
                <a:latin typeface="Times New Roman" charset="0"/>
                <a:cs typeface="Times New Roman" charset="0"/>
              </a:rPr>
              <a:t>II. MỘT SỐ VẤN ĐỀ XÃ HỘI CỦA DI TRUYỀN HỌC</a:t>
            </a:r>
          </a:p>
          <a:p>
            <a:pPr marL="342900" indent="-342900" eaLnBrk="1" hangingPunct="1">
              <a:spcBef>
                <a:spcPts val="600"/>
              </a:spcBef>
              <a:buClr>
                <a:schemeClr val="hlink"/>
              </a:buClr>
              <a:defRPr/>
            </a:pPr>
            <a:r>
              <a:rPr lang="en-US" sz="2200" b="1" kern="0" dirty="0">
                <a:latin typeface="Times New Roman" charset="0"/>
                <a:cs typeface="Times New Roman" charset="0"/>
              </a:rPr>
              <a:t>  1. </a:t>
            </a:r>
            <a:r>
              <a:rPr lang="en-US" sz="2200" b="1" kern="0" dirty="0" err="1">
                <a:latin typeface="Times New Roman" charset="0"/>
                <a:cs typeface="Times New Roman" charset="0"/>
              </a:rPr>
              <a:t>Vấn</a:t>
            </a:r>
            <a:r>
              <a:rPr lang="en-US" sz="2200" b="1" kern="0" dirty="0">
                <a:latin typeface="Times New Roman" charset="0"/>
                <a:cs typeface="Times New Roman" charset="0"/>
              </a:rPr>
              <a:t> </a:t>
            </a:r>
            <a:r>
              <a:rPr lang="en-US" sz="2200" b="1" kern="0" dirty="0" err="1">
                <a:latin typeface="Times New Roman" charset="0"/>
                <a:cs typeface="Times New Roman" charset="0"/>
              </a:rPr>
              <a:t>đề</a:t>
            </a:r>
            <a:r>
              <a:rPr lang="en-US" sz="2200" b="1" kern="0" dirty="0">
                <a:latin typeface="Times New Roman" charset="0"/>
                <a:cs typeface="Times New Roman" charset="0"/>
              </a:rPr>
              <a:t> </a:t>
            </a:r>
            <a:r>
              <a:rPr lang="en-US" sz="2200" b="1" kern="0" dirty="0" err="1">
                <a:latin typeface="Times New Roman" charset="0"/>
                <a:cs typeface="Times New Roman" charset="0"/>
              </a:rPr>
              <a:t>phát</a:t>
            </a:r>
            <a:r>
              <a:rPr lang="en-US" sz="2200" b="1" kern="0" dirty="0">
                <a:latin typeface="Times New Roman" charset="0"/>
                <a:cs typeface="Times New Roman" charset="0"/>
              </a:rPr>
              <a:t> </a:t>
            </a:r>
            <a:r>
              <a:rPr lang="en-US" sz="2200" b="1" kern="0" dirty="0" err="1">
                <a:latin typeface="Times New Roman" charset="0"/>
                <a:cs typeface="Times New Roman" charset="0"/>
              </a:rPr>
              <a:t>sinh</a:t>
            </a:r>
            <a:r>
              <a:rPr lang="en-US" sz="2200" b="1" kern="0" dirty="0">
                <a:latin typeface="Times New Roman" charset="0"/>
                <a:cs typeface="Times New Roman" charset="0"/>
              </a:rPr>
              <a:t> do </a:t>
            </a:r>
            <a:r>
              <a:rPr lang="en-US" sz="2200" b="1" kern="0" dirty="0" err="1">
                <a:latin typeface="Times New Roman" charset="0"/>
                <a:cs typeface="Times New Roman" charset="0"/>
              </a:rPr>
              <a:t>việc</a:t>
            </a:r>
            <a:r>
              <a:rPr lang="en-US" sz="2200" b="1" kern="0" dirty="0">
                <a:latin typeface="Times New Roman" charset="0"/>
                <a:cs typeface="Times New Roman" charset="0"/>
              </a:rPr>
              <a:t> </a:t>
            </a:r>
            <a:r>
              <a:rPr lang="en-US" sz="2200" b="1" kern="0" dirty="0" err="1">
                <a:latin typeface="Times New Roman" charset="0"/>
                <a:cs typeface="Times New Roman" charset="0"/>
              </a:rPr>
              <a:t>giải</a:t>
            </a:r>
            <a:r>
              <a:rPr lang="en-US" sz="2200" b="1" kern="0" dirty="0">
                <a:latin typeface="Times New Roman" charset="0"/>
                <a:cs typeface="Times New Roman" charset="0"/>
              </a:rPr>
              <a:t> </a:t>
            </a:r>
            <a:r>
              <a:rPr lang="en-US" sz="2200" b="1" kern="0" dirty="0" err="1">
                <a:latin typeface="Times New Roman" charset="0"/>
                <a:cs typeface="Times New Roman" charset="0"/>
              </a:rPr>
              <a:t>mã</a:t>
            </a:r>
            <a:r>
              <a:rPr lang="en-US" sz="2200" b="1" kern="0" dirty="0">
                <a:latin typeface="Times New Roman" charset="0"/>
                <a:cs typeface="Times New Roman" charset="0"/>
              </a:rPr>
              <a:t> </a:t>
            </a:r>
            <a:r>
              <a:rPr lang="en-US" sz="2200" b="1" kern="0" dirty="0" err="1">
                <a:latin typeface="Times New Roman" charset="0"/>
                <a:cs typeface="Times New Roman" charset="0"/>
              </a:rPr>
              <a:t>bộ</a:t>
            </a:r>
            <a:r>
              <a:rPr lang="en-US" sz="2200" b="1" kern="0" dirty="0">
                <a:latin typeface="Times New Roman" charset="0"/>
                <a:cs typeface="Times New Roman" charset="0"/>
              </a:rPr>
              <a:t> gen </a:t>
            </a:r>
            <a:r>
              <a:rPr lang="en-US" sz="2200" b="1" kern="0" dirty="0" err="1">
                <a:latin typeface="Times New Roman" charset="0"/>
                <a:cs typeface="Times New Roman" charset="0"/>
              </a:rPr>
              <a:t>người</a:t>
            </a:r>
            <a:endParaRPr lang="en-US" sz="2200" b="1" kern="0" dirty="0">
              <a:latin typeface="Times New Roman" charset="0"/>
              <a:cs typeface="Times New Roman" charset="0"/>
            </a:endParaRPr>
          </a:p>
          <a:p>
            <a:pPr marL="342900" indent="-342900" eaLnBrk="1" hangingPunct="1">
              <a:spcBef>
                <a:spcPts val="600"/>
              </a:spcBef>
              <a:buClr>
                <a:schemeClr val="hlink"/>
              </a:buClr>
              <a:defRPr/>
            </a:pPr>
            <a:r>
              <a:rPr lang="en-US" sz="2200" b="1" kern="0" dirty="0">
                <a:latin typeface="Times New Roman" charset="0"/>
                <a:cs typeface="Times New Roman" charset="0"/>
              </a:rPr>
              <a:t>  2. </a:t>
            </a:r>
            <a:r>
              <a:rPr lang="en-US" sz="2200" b="1" kern="0" dirty="0" err="1">
                <a:latin typeface="Times New Roman" charset="0"/>
                <a:cs typeface="Times New Roman" charset="0"/>
              </a:rPr>
              <a:t>Vấn</a:t>
            </a:r>
            <a:r>
              <a:rPr lang="en-US" sz="2200" b="1" kern="0" dirty="0">
                <a:latin typeface="Times New Roman" charset="0"/>
                <a:cs typeface="Times New Roman" charset="0"/>
              </a:rPr>
              <a:t> </a:t>
            </a:r>
            <a:r>
              <a:rPr lang="en-US" sz="2200" b="1" kern="0" dirty="0" err="1">
                <a:latin typeface="Times New Roman" charset="0"/>
                <a:cs typeface="Times New Roman" charset="0"/>
              </a:rPr>
              <a:t>đề</a:t>
            </a:r>
            <a:r>
              <a:rPr lang="en-US" sz="2200" b="1" kern="0" dirty="0">
                <a:latin typeface="Times New Roman" charset="0"/>
                <a:cs typeface="Times New Roman" charset="0"/>
              </a:rPr>
              <a:t> </a:t>
            </a:r>
            <a:r>
              <a:rPr lang="en-US" sz="2200" b="1" kern="0" dirty="0" err="1">
                <a:latin typeface="Times New Roman" charset="0"/>
                <a:cs typeface="Times New Roman" charset="0"/>
              </a:rPr>
              <a:t>phát</a:t>
            </a:r>
            <a:r>
              <a:rPr lang="en-US" sz="2200" b="1" kern="0" dirty="0">
                <a:latin typeface="Times New Roman" charset="0"/>
                <a:cs typeface="Times New Roman" charset="0"/>
              </a:rPr>
              <a:t> </a:t>
            </a:r>
            <a:r>
              <a:rPr lang="en-US" sz="2200" b="1" kern="0" dirty="0" err="1">
                <a:latin typeface="Times New Roman" charset="0"/>
                <a:cs typeface="Times New Roman" charset="0"/>
              </a:rPr>
              <a:t>sinh</a:t>
            </a:r>
            <a:r>
              <a:rPr lang="en-US" sz="2200" b="1" kern="0" dirty="0">
                <a:latin typeface="Times New Roman" charset="0"/>
                <a:cs typeface="Times New Roman" charset="0"/>
              </a:rPr>
              <a:t> do </a:t>
            </a:r>
            <a:r>
              <a:rPr lang="en-US" sz="2200" b="1" kern="0" dirty="0" err="1">
                <a:latin typeface="Times New Roman" charset="0"/>
                <a:cs typeface="Times New Roman" charset="0"/>
              </a:rPr>
              <a:t>công</a:t>
            </a:r>
            <a:r>
              <a:rPr lang="en-US" sz="2200" b="1" kern="0" dirty="0">
                <a:latin typeface="Times New Roman" charset="0"/>
                <a:cs typeface="Times New Roman" charset="0"/>
              </a:rPr>
              <a:t> </a:t>
            </a:r>
            <a:r>
              <a:rPr lang="en-US" sz="2200" b="1" kern="0" dirty="0" err="1">
                <a:latin typeface="Times New Roman" charset="0"/>
                <a:cs typeface="Times New Roman" charset="0"/>
              </a:rPr>
              <a:t>nghệ</a:t>
            </a:r>
            <a:r>
              <a:rPr lang="en-US" sz="2200" b="1" kern="0" dirty="0">
                <a:latin typeface="Times New Roman" charset="0"/>
                <a:cs typeface="Times New Roman" charset="0"/>
              </a:rPr>
              <a:t> gen </a:t>
            </a:r>
            <a:r>
              <a:rPr lang="en-US" sz="2200" b="1" kern="0" dirty="0" err="1">
                <a:latin typeface="Times New Roman" charset="0"/>
                <a:cs typeface="Times New Roman" charset="0"/>
              </a:rPr>
              <a:t>và</a:t>
            </a:r>
            <a:r>
              <a:rPr lang="en-US" sz="2200" b="1" kern="0" dirty="0">
                <a:latin typeface="Times New Roman" charset="0"/>
                <a:cs typeface="Times New Roman" charset="0"/>
              </a:rPr>
              <a:t> </a:t>
            </a:r>
            <a:r>
              <a:rPr lang="en-US" sz="2200" b="1" kern="0" dirty="0" err="1">
                <a:latin typeface="Times New Roman" charset="0"/>
                <a:cs typeface="Times New Roman" charset="0"/>
              </a:rPr>
              <a:t>công</a:t>
            </a:r>
            <a:r>
              <a:rPr lang="en-US" sz="2200" b="1" kern="0" dirty="0">
                <a:latin typeface="Times New Roman" charset="0"/>
                <a:cs typeface="Times New Roman" charset="0"/>
              </a:rPr>
              <a:t> </a:t>
            </a:r>
            <a:r>
              <a:rPr lang="en-US" sz="2200" b="1" kern="0" dirty="0" err="1">
                <a:latin typeface="Times New Roman" charset="0"/>
                <a:cs typeface="Times New Roman" charset="0"/>
              </a:rPr>
              <a:t>nghệ</a:t>
            </a:r>
            <a:r>
              <a:rPr lang="en-US" sz="2200" b="1" kern="0" dirty="0">
                <a:latin typeface="Times New Roman" charset="0"/>
                <a:cs typeface="Times New Roman" charset="0"/>
              </a:rPr>
              <a:t> </a:t>
            </a:r>
            <a:r>
              <a:rPr lang="en-US" sz="2200" b="1" kern="0" dirty="0" err="1">
                <a:latin typeface="Times New Roman" charset="0"/>
                <a:cs typeface="Times New Roman" charset="0"/>
              </a:rPr>
              <a:t>tế</a:t>
            </a:r>
            <a:r>
              <a:rPr lang="en-US" sz="2200" b="1" kern="0" dirty="0">
                <a:latin typeface="Times New Roman" charset="0"/>
                <a:cs typeface="Times New Roman" charset="0"/>
              </a:rPr>
              <a:t> </a:t>
            </a:r>
            <a:r>
              <a:rPr lang="en-US" sz="2200" b="1" kern="0" dirty="0" err="1">
                <a:latin typeface="Times New Roman" charset="0"/>
                <a:cs typeface="Times New Roman" charset="0"/>
              </a:rPr>
              <a:t>bào</a:t>
            </a:r>
            <a:endParaRPr lang="en-US" sz="2200" b="1" kern="0" dirty="0">
              <a:latin typeface="Times New Roman" charset="0"/>
              <a:cs typeface="Times New Roman" charset="0"/>
            </a:endParaRPr>
          </a:p>
        </p:txBody>
      </p:sp>
      <p:pic>
        <p:nvPicPr>
          <p:cNvPr id="9" name="Picture 4" descr="dolly_cloning">
            <a:extLst>
              <a:ext uri="{FF2B5EF4-FFF2-40B4-BE49-F238E27FC236}">
                <a16:creationId xmlns:a16="http://schemas.microsoft.com/office/drawing/2014/main" id="{A21C3180-0062-45CA-B197-D82BE5D339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048000"/>
            <a:ext cx="4895839" cy="3657600"/>
          </a:xfrm>
          <a:prstGeom prst="rect">
            <a:avLst/>
          </a:prstGeom>
          <a:noFill/>
          <a:ln w="9525">
            <a:gradFill>
              <a:gsLst>
                <a:gs pos="0">
                  <a:srgbClr val="FF0000"/>
                </a:gs>
                <a:gs pos="50000">
                  <a:srgbClr val="FF0000"/>
                </a:gs>
                <a:gs pos="100000">
                  <a:srgbClr val="FF0000"/>
                </a:gs>
              </a:gsLst>
              <a:lin ang="5400000" scaled="0"/>
            </a:gra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1025</TotalTime>
  <Words>1422</Words>
  <Application>Microsoft Office PowerPoint</Application>
  <PresentationFormat>On-screen Show (4:3)</PresentationFormat>
  <Paragraphs>135</Paragraphs>
  <Slides>15</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2" baseType="lpstr">
      <vt:lpstr>Arial</vt:lpstr>
      <vt:lpstr>Arial Black</vt:lpstr>
      <vt:lpstr>Calibri</vt:lpstr>
      <vt:lpstr>Times New Roman</vt:lpstr>
      <vt:lpstr>Wingdings</vt:lpstr>
      <vt:lpstr>Office Theme</vt:lpstr>
      <vt:lpstr>Bitmap Image</vt:lpstr>
      <vt:lpstr>1. Học phần di truyền học để làm gì?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 Khả năng trí tuệ và sự di truyền</vt:lpstr>
      <vt:lpstr>CÁC CON ĐƯỜNG LÂY NHIỄM HIV?</vt:lpstr>
      <vt:lpstr>PowerPoint Presentation</vt:lpstr>
      <vt:lpstr>BÀI TẬP VỀ NHÀ</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22: Bảo vệ vốn gen của loài  người va một số Vấn Đề Xã Hội Cuả Di Truyền Học</dc:title>
  <dc:creator>M105</dc:creator>
  <cp:lastModifiedBy>Lo Thi Nhu Trang</cp:lastModifiedBy>
  <cp:revision>253</cp:revision>
  <dcterms:created xsi:type="dcterms:W3CDTF">2009-01-23T13:31:42Z</dcterms:created>
  <dcterms:modified xsi:type="dcterms:W3CDTF">2022-12-02T02:06:02Z</dcterms:modified>
</cp:coreProperties>
</file>